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BFFEF8-1637-4A5F-B7E2-9B0871ECE5CD}">
  <a:tblStyle styleId="{81BFFEF8-1637-4A5F-B7E2-9B0871ECE5CD}"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cabezado de sección">
  <p:cSld name="1_Encabezado de sección">
    <p:spTree>
      <p:nvGrpSpPr>
        <p:cNvPr id="17" name="Shape 17"/>
        <p:cNvGrpSpPr/>
        <p:nvPr/>
      </p:nvGrpSpPr>
      <p:grpSpPr>
        <a:xfrm>
          <a:off x="0" y="0"/>
          <a:ext cx="0" cy="0"/>
          <a:chOff x="0" y="0"/>
          <a:chExt cx="0" cy="0"/>
        </a:xfrm>
      </p:grpSpPr>
      <p:sp>
        <p:nvSpPr>
          <p:cNvPr id="18" name="Google Shape;18;p3"/>
          <p:cNvSpPr txBox="1"/>
          <p:nvPr>
            <p:ph type="title"/>
          </p:nvPr>
        </p:nvSpPr>
        <p:spPr>
          <a:xfrm>
            <a:off x="831850" y="959461"/>
            <a:ext cx="10515600" cy="145549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444444"/>
              </a:buClr>
              <a:buSzPts val="4000"/>
              <a:buFont typeface="Calibri"/>
              <a:buNone/>
              <a:defRPr b="1" i="0" sz="4000">
                <a:solidFill>
                  <a:srgbClr val="44444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1850" y="2414954"/>
            <a:ext cx="10515600"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888888"/>
              </a:buClr>
              <a:buSzPts val="2400"/>
              <a:buNone/>
              <a:defRPr b="1" i="0" sz="2400">
                <a:solidFill>
                  <a:srgbClr val="888888"/>
                </a:solidFill>
                <a:latin typeface="Calibri"/>
                <a:ea typeface="Calibri"/>
                <a:cs typeface="Calibri"/>
                <a:sym typeface="Calibri"/>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 name="Google Shape;20;p3"/>
          <p:cNvSpPr txBox="1"/>
          <p:nvPr>
            <p:ph idx="2" type="body"/>
          </p:nvPr>
        </p:nvSpPr>
        <p:spPr>
          <a:xfrm>
            <a:off x="831850" y="2989263"/>
            <a:ext cx="10515600" cy="3411537"/>
          </a:xfrm>
          <a:prstGeom prst="rect">
            <a:avLst/>
          </a:prstGeom>
          <a:noFill/>
          <a:ln>
            <a:noFill/>
          </a:ln>
        </p:spPr>
        <p:txBody>
          <a:bodyPr anchorCtr="0" anchor="t" bIns="45700" lIns="91425" spcFirstLastPara="1" rIns="91425" wrap="square" tIns="45700">
            <a:normAutofit/>
          </a:bodyPr>
          <a:lstStyle>
            <a:lvl1pPr indent="-355600" lvl="0" marL="457200" algn="just">
              <a:lnSpc>
                <a:spcPct val="90000"/>
              </a:lnSpc>
              <a:spcBef>
                <a:spcPts val="1000"/>
              </a:spcBef>
              <a:spcAft>
                <a:spcPts val="0"/>
              </a:spcAft>
              <a:buClr>
                <a:srgbClr val="454545"/>
              </a:buClr>
              <a:buSzPts val="2000"/>
              <a:buChar char="•"/>
              <a:defRPr b="0" i="0" sz="2000">
                <a:solidFill>
                  <a:srgbClr val="454545"/>
                </a:solidFill>
                <a:latin typeface="Calibri"/>
                <a:ea typeface="Calibri"/>
                <a:cs typeface="Calibri"/>
                <a:sym typeface="Calibri"/>
              </a:defRPr>
            </a:lvl1pPr>
            <a:lvl2pPr indent="-355600" lvl="1" marL="914400" algn="just">
              <a:lnSpc>
                <a:spcPct val="90000"/>
              </a:lnSpc>
              <a:spcBef>
                <a:spcPts val="500"/>
              </a:spcBef>
              <a:spcAft>
                <a:spcPts val="0"/>
              </a:spcAft>
              <a:buClr>
                <a:srgbClr val="454545"/>
              </a:buClr>
              <a:buSzPts val="2000"/>
              <a:buChar char="•"/>
              <a:defRPr b="0" i="0" sz="2000">
                <a:solidFill>
                  <a:srgbClr val="454545"/>
                </a:solidFill>
                <a:latin typeface="Calibri"/>
                <a:ea typeface="Calibri"/>
                <a:cs typeface="Calibri"/>
                <a:sym typeface="Calibri"/>
              </a:defRPr>
            </a:lvl2pPr>
            <a:lvl3pPr indent="-355600" lvl="2" marL="1371600" algn="just">
              <a:lnSpc>
                <a:spcPct val="90000"/>
              </a:lnSpc>
              <a:spcBef>
                <a:spcPts val="500"/>
              </a:spcBef>
              <a:spcAft>
                <a:spcPts val="0"/>
              </a:spcAft>
              <a:buClr>
                <a:srgbClr val="454545"/>
              </a:buClr>
              <a:buSzPts val="2000"/>
              <a:buChar char="•"/>
              <a:defRPr b="0" i="0" sz="2000">
                <a:solidFill>
                  <a:srgbClr val="454545"/>
                </a:solidFill>
                <a:latin typeface="Calibri"/>
                <a:ea typeface="Calibri"/>
                <a:cs typeface="Calibri"/>
                <a:sym typeface="Calibri"/>
              </a:defRPr>
            </a:lvl3pPr>
            <a:lvl4pPr indent="-355600" lvl="3" marL="1828800" algn="just">
              <a:lnSpc>
                <a:spcPct val="90000"/>
              </a:lnSpc>
              <a:spcBef>
                <a:spcPts val="500"/>
              </a:spcBef>
              <a:spcAft>
                <a:spcPts val="0"/>
              </a:spcAft>
              <a:buClr>
                <a:srgbClr val="454545"/>
              </a:buClr>
              <a:buSzPts val="2000"/>
              <a:buChar char="•"/>
              <a:defRPr b="0" i="0" sz="2000">
                <a:solidFill>
                  <a:srgbClr val="454545"/>
                </a:solidFill>
                <a:latin typeface="Calibri"/>
                <a:ea typeface="Calibri"/>
                <a:cs typeface="Calibri"/>
                <a:sym typeface="Calibri"/>
              </a:defRPr>
            </a:lvl4pPr>
            <a:lvl5pPr indent="-355600" lvl="4" marL="2286000" algn="just">
              <a:lnSpc>
                <a:spcPct val="90000"/>
              </a:lnSpc>
              <a:spcBef>
                <a:spcPts val="500"/>
              </a:spcBef>
              <a:spcAft>
                <a:spcPts val="0"/>
              </a:spcAft>
              <a:buClr>
                <a:srgbClr val="454545"/>
              </a:buClr>
              <a:buSzPts val="2000"/>
              <a:buChar char="•"/>
              <a:defRPr b="0" i="0" sz="2000">
                <a:solidFill>
                  <a:srgbClr val="454545"/>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5183188" y="987425"/>
            <a:ext cx="6172200" cy="4873625"/>
          </a:xfrm>
          <a:prstGeom prst="rect">
            <a:avLst/>
          </a:prstGeom>
          <a:noFill/>
          <a:ln>
            <a:noFill/>
          </a:ln>
        </p:spPr>
      </p:sp>
      <p:sp>
        <p:nvSpPr>
          <p:cNvPr id="68" name="Google Shape;68;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47.pn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0"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8.png"/><Relationship Id="rId9" Type="http://schemas.openxmlformats.org/officeDocument/2006/relationships/image" Target="../media/image29.png"/><Relationship Id="rId5" Type="http://schemas.openxmlformats.org/officeDocument/2006/relationships/image" Target="../media/image21.png"/><Relationship Id="rId6" Type="http://schemas.openxmlformats.org/officeDocument/2006/relationships/image" Target="../media/image26.png"/><Relationship Id="rId7" Type="http://schemas.openxmlformats.org/officeDocument/2006/relationships/image" Target="../media/image24.png"/><Relationship Id="rId8"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32.png"/><Relationship Id="rId9" Type="http://schemas.openxmlformats.org/officeDocument/2006/relationships/image" Target="../media/image20.png"/><Relationship Id="rId5" Type="http://schemas.openxmlformats.org/officeDocument/2006/relationships/image" Target="../media/image56.png"/><Relationship Id="rId6" Type="http://schemas.openxmlformats.org/officeDocument/2006/relationships/image" Target="../media/image31.png"/><Relationship Id="rId7" Type="http://schemas.openxmlformats.org/officeDocument/2006/relationships/image" Target="../media/image39.png"/><Relationship Id="rId8"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7.png"/></Relationships>
</file>

<file path=ppt/slides/_rels/slide22.xml.rels><?xml version="1.0" encoding="UTF-8" standalone="yes"?><Relationships xmlns="http://schemas.openxmlformats.org/package/2006/relationships"><Relationship Id="rId10"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34.png"/><Relationship Id="rId9" Type="http://schemas.openxmlformats.org/officeDocument/2006/relationships/image" Target="../media/image33.png"/><Relationship Id="rId5" Type="http://schemas.openxmlformats.org/officeDocument/2006/relationships/image" Target="../media/image64.png"/><Relationship Id="rId6" Type="http://schemas.openxmlformats.org/officeDocument/2006/relationships/image" Target="../media/image44.png"/><Relationship Id="rId7" Type="http://schemas.openxmlformats.org/officeDocument/2006/relationships/image" Target="../media/image35.png"/><Relationship Id="rId8"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52.png"/><Relationship Id="rId6" Type="http://schemas.openxmlformats.org/officeDocument/2006/relationships/image" Target="../media/image66.png"/><Relationship Id="rId7" Type="http://schemas.openxmlformats.org/officeDocument/2006/relationships/image" Target="../media/image6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46.png"/><Relationship Id="rId5" Type="http://schemas.openxmlformats.org/officeDocument/2006/relationships/image" Target="../media/image41.png"/><Relationship Id="rId6"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45.png"/><Relationship Id="rId5" Type="http://schemas.openxmlformats.org/officeDocument/2006/relationships/image" Target="../media/image49.png"/><Relationship Id="rId6"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51.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4"/>
          <p:cNvSpPr txBox="1"/>
          <p:nvPr/>
        </p:nvSpPr>
        <p:spPr>
          <a:xfrm>
            <a:off x="2095497" y="1490190"/>
            <a:ext cx="8001001" cy="212365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s-CO" sz="4800" u="none" cap="none" strike="noStrike">
                <a:solidFill>
                  <a:schemeClr val="lt1"/>
                </a:solidFill>
                <a:latin typeface="Calibri"/>
                <a:ea typeface="Calibri"/>
                <a:cs typeface="Calibri"/>
                <a:sym typeface="Calibri"/>
              </a:rPr>
              <a:t> </a:t>
            </a:r>
            <a:r>
              <a:rPr b="1" i="0" lang="es-CO" sz="6600" u="none" cap="none" strike="noStrike">
                <a:solidFill>
                  <a:schemeClr val="lt1"/>
                </a:solidFill>
                <a:latin typeface="Calibri"/>
                <a:ea typeface="Calibri"/>
                <a:cs typeface="Calibri"/>
                <a:sym typeface="Calibri"/>
              </a:rPr>
              <a:t>Estudio de</a:t>
            </a:r>
            <a:endParaRPr/>
          </a:p>
          <a:p>
            <a:pPr indent="0" lvl="0" marL="0" marR="0" rtl="0" algn="ctr">
              <a:spcBef>
                <a:spcPts val="0"/>
              </a:spcBef>
              <a:spcAft>
                <a:spcPts val="0"/>
              </a:spcAft>
              <a:buNone/>
            </a:pPr>
            <a:r>
              <a:rPr b="1" i="0" lang="es-CO" sz="6600" u="none" cap="none" strike="noStrike">
                <a:solidFill>
                  <a:schemeClr val="lt1"/>
                </a:solidFill>
                <a:latin typeface="Calibri"/>
                <a:ea typeface="Calibri"/>
                <a:cs typeface="Calibri"/>
                <a:sym typeface="Calibri"/>
              </a:rPr>
              <a:t>cortocircuito</a:t>
            </a:r>
            <a:endParaRPr b="1" i="0" sz="60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p15"/>
          <p:cNvSpPr txBox="1"/>
          <p:nvPr>
            <p:ph type="title"/>
          </p:nvPr>
        </p:nvSpPr>
        <p:spPr>
          <a:xfrm>
            <a:off x="831850" y="145997"/>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lang="es-CO"/>
              <a:t>Estudio de cortocircuito</a:t>
            </a:r>
            <a:endParaRPr/>
          </a:p>
        </p:txBody>
      </p:sp>
      <p:sp>
        <p:nvSpPr>
          <p:cNvPr id="94" name="Google Shape;94;p15"/>
          <p:cNvSpPr txBox="1"/>
          <p:nvPr>
            <p:ph idx="2" type="body"/>
          </p:nvPr>
        </p:nvSpPr>
        <p:spPr>
          <a:xfrm>
            <a:off x="508465" y="1733447"/>
            <a:ext cx="10515600" cy="2073444"/>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rgbClr val="454545"/>
              </a:buClr>
              <a:buSzPts val="2000"/>
              <a:buChar char="•"/>
            </a:pPr>
            <a:r>
              <a:rPr lang="es-CO"/>
              <a:t>Un sistema eléctrico puede estar expuesto a fallas o cortocircuitos, en tal situación se debe aislar en forma segura de manera que se minimice la falla. La selección correcta de los dispositivos y la coordinación apropiada requiere los cálculos de las corrientes de cortocircuito esperadas para los distintos tipos de fallas y condiciones de operación.</a:t>
            </a:r>
            <a:endParaRPr/>
          </a:p>
          <a:p>
            <a:pPr indent="-101600" lvl="0" marL="228600" rtl="0" algn="just">
              <a:lnSpc>
                <a:spcPct val="90000"/>
              </a:lnSpc>
              <a:spcBef>
                <a:spcPts val="1000"/>
              </a:spcBef>
              <a:spcAft>
                <a:spcPts val="0"/>
              </a:spcAft>
              <a:buClr>
                <a:srgbClr val="454545"/>
              </a:buClr>
              <a:buSzPts val="2000"/>
              <a:buNone/>
            </a:pPr>
            <a:r>
              <a:t/>
            </a:r>
            <a:endParaRPr/>
          </a:p>
          <a:p>
            <a:pPr indent="0" lvl="0" marL="0" rtl="0" algn="just">
              <a:lnSpc>
                <a:spcPct val="90000"/>
              </a:lnSpc>
              <a:spcBef>
                <a:spcPts val="1000"/>
              </a:spcBef>
              <a:spcAft>
                <a:spcPts val="0"/>
              </a:spcAft>
              <a:buClr>
                <a:srgbClr val="454545"/>
              </a:buClr>
              <a:buSzPts val="2000"/>
              <a:buNone/>
            </a:pPr>
            <a:r>
              <a:rPr lang="es-CO"/>
              <a:t>El propósito de los cálculos de cortocircuito es:</a:t>
            </a:r>
            <a:endParaRPr/>
          </a:p>
          <a:p>
            <a:pPr indent="0" lvl="0" marL="0" rtl="0" algn="just">
              <a:lnSpc>
                <a:spcPct val="90000"/>
              </a:lnSpc>
              <a:spcBef>
                <a:spcPts val="1000"/>
              </a:spcBef>
              <a:spcAft>
                <a:spcPts val="0"/>
              </a:spcAft>
              <a:buClr>
                <a:srgbClr val="454545"/>
              </a:buClr>
              <a:buSzPts val="2000"/>
              <a:buNone/>
            </a:pPr>
            <a:r>
              <a:t/>
            </a:r>
            <a:endParaRPr/>
          </a:p>
          <a:p>
            <a:pPr indent="-101600" lvl="0" marL="228600" rtl="0" algn="just">
              <a:lnSpc>
                <a:spcPct val="90000"/>
              </a:lnSpc>
              <a:spcBef>
                <a:spcPts val="1000"/>
              </a:spcBef>
              <a:spcAft>
                <a:spcPts val="0"/>
              </a:spcAft>
              <a:buClr>
                <a:srgbClr val="454545"/>
              </a:buClr>
              <a:buSzPts val="2000"/>
              <a:buFont typeface="Noto Sans Symbols"/>
              <a:buNone/>
            </a:pPr>
            <a:r>
              <a:t/>
            </a:r>
            <a:endParaRPr/>
          </a:p>
        </p:txBody>
      </p:sp>
      <p:sp>
        <p:nvSpPr>
          <p:cNvPr id="95" name="Google Shape;95;p15"/>
          <p:cNvSpPr txBox="1"/>
          <p:nvPr/>
        </p:nvSpPr>
        <p:spPr>
          <a:xfrm>
            <a:off x="508465" y="3938848"/>
            <a:ext cx="10761955" cy="400110"/>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rgbClr val="454545"/>
              </a:buClr>
              <a:buSzPts val="2000"/>
              <a:buFont typeface="Noto Sans Symbols"/>
              <a:buChar char="⮚"/>
            </a:pPr>
            <a:r>
              <a:rPr b="0" i="0" lang="es-CO" sz="2000" u="none" cap="none" strike="noStrike">
                <a:solidFill>
                  <a:srgbClr val="454545"/>
                </a:solidFill>
                <a:latin typeface="Calibri"/>
                <a:ea typeface="Calibri"/>
                <a:cs typeface="Calibri"/>
                <a:sym typeface="Calibri"/>
              </a:rPr>
              <a:t>Dimensionar las capacidades interruptivas de los dispositivos de protección.</a:t>
            </a:r>
            <a:endParaRPr/>
          </a:p>
        </p:txBody>
      </p:sp>
      <p:sp>
        <p:nvSpPr>
          <p:cNvPr id="96" name="Google Shape;96;p15"/>
          <p:cNvSpPr txBox="1"/>
          <p:nvPr/>
        </p:nvSpPr>
        <p:spPr>
          <a:xfrm>
            <a:off x="508463" y="4521076"/>
            <a:ext cx="10761955" cy="400110"/>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rgbClr val="454545"/>
              </a:buClr>
              <a:buSzPts val="2000"/>
              <a:buFont typeface="Noto Sans Symbols"/>
              <a:buChar char="⮚"/>
            </a:pPr>
            <a:r>
              <a:rPr b="0" i="0" lang="es-CO" sz="2000" u="none" cap="none" strike="noStrike">
                <a:solidFill>
                  <a:srgbClr val="454545"/>
                </a:solidFill>
                <a:latin typeface="Calibri"/>
                <a:ea typeface="Calibri"/>
                <a:cs typeface="Calibri"/>
                <a:sym typeface="Calibri"/>
              </a:rPr>
              <a:t>Aplicar los resultados a relevadores y dispositivos de protección.</a:t>
            </a:r>
            <a:endParaRPr/>
          </a:p>
        </p:txBody>
      </p:sp>
      <p:sp>
        <p:nvSpPr>
          <p:cNvPr id="97" name="Google Shape;97;p15"/>
          <p:cNvSpPr txBox="1"/>
          <p:nvPr/>
        </p:nvSpPr>
        <p:spPr>
          <a:xfrm>
            <a:off x="508463" y="5103304"/>
            <a:ext cx="10761955" cy="400110"/>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rgbClr val="454545"/>
              </a:buClr>
              <a:buSzPts val="2000"/>
              <a:buFont typeface="Noto Sans Symbols"/>
              <a:buChar char="⮚"/>
            </a:pPr>
            <a:r>
              <a:rPr b="0" i="0" lang="es-CO" sz="2000" u="none" cap="none" strike="noStrike">
                <a:solidFill>
                  <a:srgbClr val="454545"/>
                </a:solidFill>
                <a:latin typeface="Calibri"/>
                <a:ea typeface="Calibri"/>
                <a:cs typeface="Calibri"/>
                <a:sym typeface="Calibri"/>
              </a:rPr>
              <a:t>Determinar los esfuerzos mecánicos y térmicos sobre los cables, barras, ductos, entre otros.</a:t>
            </a:r>
            <a:endParaRPr/>
          </a:p>
        </p:txBody>
      </p:sp>
      <p:sp>
        <p:nvSpPr>
          <p:cNvPr id="98" name="Google Shape;98;p15"/>
          <p:cNvSpPr txBox="1"/>
          <p:nvPr/>
        </p:nvSpPr>
        <p:spPr>
          <a:xfrm>
            <a:off x="508462" y="5744139"/>
            <a:ext cx="10761955" cy="400110"/>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rgbClr val="454545"/>
              </a:buClr>
              <a:buSzPts val="2000"/>
              <a:buFont typeface="Noto Sans Symbols"/>
              <a:buChar char="⮚"/>
            </a:pPr>
            <a:r>
              <a:rPr b="0" i="0" lang="es-CO" sz="2000" u="none" cap="none" strike="noStrike">
                <a:solidFill>
                  <a:srgbClr val="454545"/>
                </a:solidFill>
                <a:latin typeface="Calibri"/>
                <a:ea typeface="Calibri"/>
                <a:cs typeface="Calibri"/>
                <a:sym typeface="Calibri"/>
              </a:rPr>
              <a:t> Determinar la mínima corriente de cortocircuito para hallar la sensibilidad de los relés.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6"/>
          <p:cNvSpPr txBox="1"/>
          <p:nvPr>
            <p:ph type="title"/>
          </p:nvPr>
        </p:nvSpPr>
        <p:spPr>
          <a:xfrm>
            <a:off x="831850" y="959461"/>
            <a:ext cx="10515600" cy="114925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444444"/>
              </a:buClr>
              <a:buSzPct val="100000"/>
              <a:buFont typeface="Calibri"/>
              <a:buNone/>
            </a:pPr>
            <a:r>
              <a:rPr b="1" lang="es-CO" sz="4000"/>
              <a:t>Principales fuentes de cortocircuito</a:t>
            </a:r>
            <a:br>
              <a:rPr b="1" lang="es-CO" sz="4000"/>
            </a:br>
            <a:endParaRPr/>
          </a:p>
        </p:txBody>
      </p:sp>
      <p:sp>
        <p:nvSpPr>
          <p:cNvPr id="104" name="Google Shape;104;p16"/>
          <p:cNvSpPr txBox="1"/>
          <p:nvPr>
            <p:ph idx="2" type="body"/>
          </p:nvPr>
        </p:nvSpPr>
        <p:spPr>
          <a:xfrm>
            <a:off x="844550" y="1794945"/>
            <a:ext cx="10515600" cy="4596524"/>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rgbClr val="454545"/>
              </a:buClr>
              <a:buSzPts val="2000"/>
              <a:buNone/>
            </a:pPr>
            <a:r>
              <a:t/>
            </a:r>
            <a:endParaRPr/>
          </a:p>
        </p:txBody>
      </p:sp>
      <p:pic>
        <p:nvPicPr>
          <p:cNvPr id="105" name="Google Shape;105;p16"/>
          <p:cNvPicPr preferRelativeResize="0"/>
          <p:nvPr/>
        </p:nvPicPr>
        <p:blipFill rotWithShape="1">
          <a:blip r:embed="rId4">
            <a:alphaModFix/>
          </a:blip>
          <a:srcRect b="0" l="0" r="0" t="0"/>
          <a:stretch/>
        </p:blipFill>
        <p:spPr>
          <a:xfrm>
            <a:off x="844550" y="1794944"/>
            <a:ext cx="10502900" cy="463122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4">
            <a:alphaModFix/>
          </a:blip>
          <a:srcRect b="0" l="0" r="0" t="0"/>
          <a:stretch/>
        </p:blipFill>
        <p:spPr>
          <a:xfrm>
            <a:off x="385886" y="1300920"/>
            <a:ext cx="11611572" cy="51992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pic>
        <p:nvPicPr>
          <p:cNvPr id="115" name="Google Shape;115;p18"/>
          <p:cNvPicPr preferRelativeResize="0"/>
          <p:nvPr/>
        </p:nvPicPr>
        <p:blipFill rotWithShape="1">
          <a:blip r:embed="rId4">
            <a:alphaModFix/>
          </a:blip>
          <a:srcRect b="0" l="0" r="0" t="0"/>
          <a:stretch/>
        </p:blipFill>
        <p:spPr>
          <a:xfrm>
            <a:off x="201679" y="1277230"/>
            <a:ext cx="11884167" cy="49148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id="120" name="Google Shape;120;p19"/>
          <p:cNvPicPr preferRelativeResize="0"/>
          <p:nvPr/>
        </p:nvPicPr>
        <p:blipFill rotWithShape="1">
          <a:blip r:embed="rId4">
            <a:alphaModFix/>
          </a:blip>
          <a:srcRect b="0" l="0" r="0" t="0"/>
          <a:stretch/>
        </p:blipFill>
        <p:spPr>
          <a:xfrm>
            <a:off x="392014" y="1379967"/>
            <a:ext cx="11576171" cy="47027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pic>
        <p:nvPicPr>
          <p:cNvPr id="125" name="Google Shape;125;p20"/>
          <p:cNvPicPr preferRelativeResize="0"/>
          <p:nvPr/>
        </p:nvPicPr>
        <p:blipFill rotWithShape="1">
          <a:blip r:embed="rId4">
            <a:alphaModFix/>
          </a:blip>
          <a:srcRect b="0" l="0" r="0" t="0"/>
          <a:stretch/>
        </p:blipFill>
        <p:spPr>
          <a:xfrm>
            <a:off x="437696" y="1173845"/>
            <a:ext cx="11571361" cy="5346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2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21"/>
          <p:cNvSpPr/>
          <p:nvPr/>
        </p:nvSpPr>
        <p:spPr>
          <a:xfrm flipH="1">
            <a:off x="521144" y="911116"/>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21"/>
          <p:cNvSpPr/>
          <p:nvPr/>
        </p:nvSpPr>
        <p:spPr>
          <a:xfrm flipH="1">
            <a:off x="0" y="1370435"/>
            <a:ext cx="527226"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21"/>
          <p:cNvSpPr/>
          <p:nvPr/>
        </p:nvSpPr>
        <p:spPr>
          <a:xfrm flipH="1">
            <a:off x="800164" y="643467"/>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21"/>
          <p:cNvSpPr/>
          <p:nvPr/>
        </p:nvSpPr>
        <p:spPr>
          <a:xfrm>
            <a:off x="795529" y="644382"/>
            <a:ext cx="3856024"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21"/>
          <p:cNvSpPr txBox="1"/>
          <p:nvPr>
            <p:ph type="title"/>
          </p:nvPr>
        </p:nvSpPr>
        <p:spPr>
          <a:xfrm>
            <a:off x="1146879" y="998002"/>
            <a:ext cx="3182940" cy="147195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500"/>
              <a:buFont typeface="Calibri"/>
              <a:buNone/>
            </a:pPr>
            <a:r>
              <a:rPr lang="es-CO" sz="2500">
                <a:solidFill>
                  <a:srgbClr val="FFFFFF"/>
                </a:solidFill>
                <a:latin typeface="Calibri"/>
                <a:ea typeface="Calibri"/>
                <a:cs typeface="Calibri"/>
                <a:sym typeface="Calibri"/>
              </a:rPr>
              <a:t>Preparación de un sistema para estudio de cortocircuito y análisis de protecciones.</a:t>
            </a:r>
            <a:endParaRPr/>
          </a:p>
        </p:txBody>
      </p:sp>
      <p:sp>
        <p:nvSpPr>
          <p:cNvPr id="136" name="Google Shape;136;p21"/>
          <p:cNvSpPr txBox="1"/>
          <p:nvPr/>
        </p:nvSpPr>
        <p:spPr>
          <a:xfrm>
            <a:off x="1139635" y="2546161"/>
            <a:ext cx="3200451" cy="2985929"/>
          </a:xfrm>
          <a:prstGeom prst="rect">
            <a:avLst/>
          </a:prstGeom>
          <a:noFill/>
          <a:ln>
            <a:noFill/>
          </a:ln>
        </p:spPr>
        <p:txBody>
          <a:bodyPr anchorCtr="0" anchor="t" bIns="45700" lIns="91425" spcFirstLastPara="1" rIns="91425" wrap="square" tIns="45700">
            <a:normAutofit/>
          </a:bodyPr>
          <a:lstStyle/>
          <a:p>
            <a:pPr indent="-228600" lvl="0" marL="342900" marR="0" rtl="0" algn="l">
              <a:lnSpc>
                <a:spcPct val="90000"/>
              </a:lnSpc>
              <a:spcBef>
                <a:spcPts val="0"/>
              </a:spcBef>
              <a:spcAft>
                <a:spcPts val="0"/>
              </a:spcAft>
              <a:buClr>
                <a:srgbClr val="FEFFFF"/>
              </a:buClr>
              <a:buSzPts val="1900"/>
              <a:buFont typeface="Arial"/>
              <a:buChar char="•"/>
            </a:pPr>
            <a:r>
              <a:rPr lang="es-CO" sz="1900">
                <a:solidFill>
                  <a:srgbClr val="FEFFFF"/>
                </a:solidFill>
                <a:latin typeface="Calibri"/>
                <a:ea typeface="Calibri"/>
                <a:cs typeface="Calibri"/>
                <a:sym typeface="Calibri"/>
              </a:rPr>
              <a:t>Preparar el diagrama unifilar del sistema en estudio. Donde se incluyen los datos significativos de cada componente como: potencia, voltaje e impedancia. El diagrama puede ser simplificado, pero debe representar las partes de interés de estudio. </a:t>
            </a:r>
            <a:endParaRPr/>
          </a:p>
        </p:txBody>
      </p:sp>
      <p:sp>
        <p:nvSpPr>
          <p:cNvPr id="137" name="Google Shape;137;p21"/>
          <p:cNvSpPr txBox="1"/>
          <p:nvPr/>
        </p:nvSpPr>
        <p:spPr>
          <a:xfrm>
            <a:off x="7395482" y="5814807"/>
            <a:ext cx="29784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Diagrama unifilar simplificado</a:t>
            </a:r>
            <a:endParaRPr/>
          </a:p>
        </p:txBody>
      </p:sp>
      <p:pic>
        <p:nvPicPr>
          <p:cNvPr id="138" name="Google Shape;138;p21"/>
          <p:cNvPicPr preferRelativeResize="0"/>
          <p:nvPr/>
        </p:nvPicPr>
        <p:blipFill rotWithShape="1">
          <a:blip r:embed="rId3">
            <a:alphaModFix/>
          </a:blip>
          <a:srcRect b="0" l="0" r="0" t="0"/>
          <a:stretch/>
        </p:blipFill>
        <p:spPr>
          <a:xfrm>
            <a:off x="4779254" y="643467"/>
            <a:ext cx="7281997" cy="506664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 name="Shape 142"/>
        <p:cNvGrpSpPr/>
        <p:nvPr/>
      </p:nvGrpSpPr>
      <p:grpSpPr>
        <a:xfrm>
          <a:off x="0" y="0"/>
          <a:ext cx="0" cy="0"/>
          <a:chOff x="0" y="0"/>
          <a:chExt cx="0" cy="0"/>
        </a:xfrm>
      </p:grpSpPr>
      <p:sp>
        <p:nvSpPr>
          <p:cNvPr id="143" name="Google Shape;143;p2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22"/>
          <p:cNvSpPr/>
          <p:nvPr/>
        </p:nvSpPr>
        <p:spPr>
          <a:xfrm flipH="1">
            <a:off x="521144" y="911116"/>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22"/>
          <p:cNvSpPr/>
          <p:nvPr/>
        </p:nvSpPr>
        <p:spPr>
          <a:xfrm flipH="1">
            <a:off x="0" y="1370435"/>
            <a:ext cx="527226"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22"/>
          <p:cNvSpPr/>
          <p:nvPr/>
        </p:nvSpPr>
        <p:spPr>
          <a:xfrm flipH="1">
            <a:off x="800164" y="643467"/>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22"/>
          <p:cNvSpPr/>
          <p:nvPr/>
        </p:nvSpPr>
        <p:spPr>
          <a:xfrm>
            <a:off x="795529" y="644382"/>
            <a:ext cx="3856024"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22"/>
          <p:cNvSpPr txBox="1"/>
          <p:nvPr/>
        </p:nvSpPr>
        <p:spPr>
          <a:xfrm>
            <a:off x="996499" y="961973"/>
            <a:ext cx="3519745" cy="4570118"/>
          </a:xfrm>
          <a:prstGeom prst="rect">
            <a:avLst/>
          </a:prstGeom>
          <a:noFill/>
          <a:ln>
            <a:noFill/>
          </a:ln>
        </p:spPr>
        <p:txBody>
          <a:bodyPr anchorCtr="0" anchor="t" bIns="45700" lIns="91425" spcFirstLastPara="1" rIns="91425" wrap="square" tIns="45700">
            <a:normAutofit/>
          </a:bodyPr>
          <a:lstStyle/>
          <a:p>
            <a:pPr indent="-228600" lvl="0" marL="342900" marR="0" rtl="0" algn="l">
              <a:lnSpc>
                <a:spcPct val="90000"/>
              </a:lnSpc>
              <a:spcBef>
                <a:spcPts val="0"/>
              </a:spcBef>
              <a:spcAft>
                <a:spcPts val="0"/>
              </a:spcAft>
              <a:buClr>
                <a:srgbClr val="FEFFFF"/>
              </a:buClr>
              <a:buSzPts val="1900"/>
              <a:buFont typeface="Arial"/>
              <a:buChar char="•"/>
            </a:pPr>
            <a:r>
              <a:rPr lang="es-CO" sz="1900">
                <a:solidFill>
                  <a:srgbClr val="FEFFFF"/>
                </a:solidFill>
                <a:latin typeface="Calibri"/>
                <a:ea typeface="Calibri"/>
                <a:cs typeface="Calibri"/>
                <a:sym typeface="Calibri"/>
              </a:rPr>
              <a:t>2. Preparar el diagrama de impedancias. Este se obtiene del diagrama unifilar para el sistema reemplazando cada elemento por su impedancia, conservando su interconexión. Estos pueden estar expresados en:</a:t>
            </a:r>
            <a:endParaRPr/>
          </a:p>
          <a:p>
            <a:pPr indent="-107950" lvl="0" marL="342900" marR="0" rtl="0" algn="l">
              <a:lnSpc>
                <a:spcPct val="90000"/>
              </a:lnSpc>
              <a:spcBef>
                <a:spcPts val="600"/>
              </a:spcBef>
              <a:spcAft>
                <a:spcPts val="0"/>
              </a:spcAft>
              <a:buClr>
                <a:schemeClr val="dk1"/>
              </a:buClr>
              <a:buSzPts val="1900"/>
              <a:buFont typeface="Arial"/>
              <a:buNone/>
            </a:pPr>
            <a:r>
              <a:t/>
            </a:r>
            <a:endParaRPr sz="1900">
              <a:solidFill>
                <a:srgbClr val="FEFFFF"/>
              </a:solidFill>
              <a:latin typeface="Calibri"/>
              <a:ea typeface="Calibri"/>
              <a:cs typeface="Calibri"/>
              <a:sym typeface="Calibri"/>
            </a:endParaRPr>
          </a:p>
          <a:p>
            <a:pPr indent="-228600" lvl="0" marL="342900" marR="0" rtl="0" algn="l">
              <a:lnSpc>
                <a:spcPct val="90000"/>
              </a:lnSpc>
              <a:spcBef>
                <a:spcPts val="600"/>
              </a:spcBef>
              <a:spcAft>
                <a:spcPts val="0"/>
              </a:spcAft>
              <a:buClr>
                <a:srgbClr val="FEFFFF"/>
              </a:buClr>
              <a:buSzPts val="1900"/>
              <a:buFont typeface="Arial"/>
              <a:buChar char="•"/>
            </a:pPr>
            <a:r>
              <a:rPr lang="es-CO" sz="1900">
                <a:solidFill>
                  <a:srgbClr val="FEFFFF"/>
                </a:solidFill>
                <a:latin typeface="Calibri"/>
                <a:ea typeface="Calibri"/>
                <a:cs typeface="Calibri"/>
                <a:sym typeface="Calibri"/>
              </a:rPr>
              <a:t>Ohmios</a:t>
            </a:r>
            <a:endParaRPr/>
          </a:p>
          <a:p>
            <a:pPr indent="-228600" lvl="0" marL="342900" marR="0" rtl="0" algn="l">
              <a:lnSpc>
                <a:spcPct val="90000"/>
              </a:lnSpc>
              <a:spcBef>
                <a:spcPts val="600"/>
              </a:spcBef>
              <a:spcAft>
                <a:spcPts val="0"/>
              </a:spcAft>
              <a:buClr>
                <a:srgbClr val="FEFFFF"/>
              </a:buClr>
              <a:buSzPts val="1900"/>
              <a:buFont typeface="Arial"/>
              <a:buChar char="•"/>
            </a:pPr>
            <a:r>
              <a:rPr lang="es-CO" sz="1900">
                <a:solidFill>
                  <a:srgbClr val="FEFFFF"/>
                </a:solidFill>
                <a:latin typeface="Calibri"/>
                <a:ea typeface="Calibri"/>
                <a:cs typeface="Calibri"/>
                <a:sym typeface="Calibri"/>
              </a:rPr>
              <a:t>Porciento, referidos a sus datos nominales de potencia y voltaje.</a:t>
            </a:r>
            <a:endParaRPr/>
          </a:p>
          <a:p>
            <a:pPr indent="-228600" lvl="0" marL="342900" marR="0" rtl="0" algn="l">
              <a:lnSpc>
                <a:spcPct val="90000"/>
              </a:lnSpc>
              <a:spcBef>
                <a:spcPts val="600"/>
              </a:spcBef>
              <a:spcAft>
                <a:spcPts val="0"/>
              </a:spcAft>
              <a:buClr>
                <a:srgbClr val="FEFFFF"/>
              </a:buClr>
              <a:buSzPts val="1900"/>
              <a:buFont typeface="Arial"/>
              <a:buChar char="•"/>
            </a:pPr>
            <a:r>
              <a:rPr lang="es-CO" sz="1900">
                <a:solidFill>
                  <a:srgbClr val="FEFFFF"/>
                </a:solidFill>
                <a:latin typeface="Calibri"/>
                <a:ea typeface="Calibri"/>
                <a:cs typeface="Calibri"/>
                <a:sym typeface="Calibri"/>
              </a:rPr>
              <a:t>Por unidad, referidos a una base común en KVA. </a:t>
            </a:r>
            <a:endParaRPr/>
          </a:p>
        </p:txBody>
      </p:sp>
      <p:sp>
        <p:nvSpPr>
          <p:cNvPr id="149" name="Google Shape;149;p22"/>
          <p:cNvSpPr txBox="1"/>
          <p:nvPr/>
        </p:nvSpPr>
        <p:spPr>
          <a:xfrm>
            <a:off x="4749394" y="5263294"/>
            <a:ext cx="725210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En el diagrama de impedancias aparece una fuente equivalente para el sistema de alimentación de la compañía. Esta es una fuente equivalente Thévenin que se representa como una fuente de voltaje en serie con una impedancia. La fuente E por lo general vale 1p.u.</a:t>
            </a:r>
            <a:endParaRPr/>
          </a:p>
        </p:txBody>
      </p:sp>
      <p:pic>
        <p:nvPicPr>
          <p:cNvPr id="150" name="Google Shape;150;p22"/>
          <p:cNvPicPr preferRelativeResize="0"/>
          <p:nvPr/>
        </p:nvPicPr>
        <p:blipFill rotWithShape="1">
          <a:blip r:embed="rId3">
            <a:alphaModFix/>
          </a:blip>
          <a:srcRect b="0" l="0" r="0" t="0"/>
          <a:stretch/>
        </p:blipFill>
        <p:spPr>
          <a:xfrm>
            <a:off x="5120826" y="138602"/>
            <a:ext cx="6550030" cy="512469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
        <p:nvSpPr>
          <p:cNvPr id="155" name="Google Shape;155;p23"/>
          <p:cNvSpPr/>
          <p:nvPr/>
        </p:nvSpPr>
        <p:spPr>
          <a:xfrm>
            <a:off x="0" y="0"/>
            <a:ext cx="12192000" cy="6858000"/>
          </a:xfrm>
          <a:prstGeom prst="rect">
            <a:avLst/>
          </a:prstGeom>
          <a:solidFill>
            <a:srgbClr val="4E4E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23"/>
          <p:cNvSpPr/>
          <p:nvPr/>
        </p:nvSpPr>
        <p:spPr>
          <a:xfrm>
            <a:off x="6256866" y="480060"/>
            <a:ext cx="5458122" cy="589788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Diagrama&#10;&#10;Descripción generada automáticamente" id="157" name="Google Shape;157;p23"/>
          <p:cNvPicPr preferRelativeResize="0"/>
          <p:nvPr/>
        </p:nvPicPr>
        <p:blipFill rotWithShape="1">
          <a:blip r:embed="rId3">
            <a:alphaModFix/>
          </a:blip>
          <a:srcRect b="0" l="0" r="0" t="0"/>
          <a:stretch/>
        </p:blipFill>
        <p:spPr>
          <a:xfrm>
            <a:off x="6421035" y="1421972"/>
            <a:ext cx="5129784" cy="4014055"/>
          </a:xfrm>
          <a:prstGeom prst="rect">
            <a:avLst/>
          </a:prstGeom>
          <a:noFill/>
          <a:ln>
            <a:noFill/>
          </a:ln>
        </p:spPr>
      </p:pic>
      <p:sp>
        <p:nvSpPr>
          <p:cNvPr id="158" name="Google Shape;158;p23"/>
          <p:cNvSpPr/>
          <p:nvPr/>
        </p:nvSpPr>
        <p:spPr>
          <a:xfrm>
            <a:off x="477012" y="480060"/>
            <a:ext cx="5458121" cy="589788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9" name="Google Shape;159;p23"/>
          <p:cNvSpPr txBox="1"/>
          <p:nvPr/>
        </p:nvSpPr>
        <p:spPr>
          <a:xfrm>
            <a:off x="9558232" y="2171700"/>
            <a:ext cx="186309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Barra referencia</a:t>
            </a:r>
            <a:endParaRPr/>
          </a:p>
        </p:txBody>
      </p:sp>
      <p:pic>
        <p:nvPicPr>
          <p:cNvPr id="160" name="Google Shape;160;p23"/>
          <p:cNvPicPr preferRelativeResize="0"/>
          <p:nvPr/>
        </p:nvPicPr>
        <p:blipFill rotWithShape="1">
          <a:blip r:embed="rId4">
            <a:alphaModFix/>
          </a:blip>
          <a:srcRect b="0" l="0" r="0" t="0"/>
          <a:stretch/>
        </p:blipFill>
        <p:spPr>
          <a:xfrm>
            <a:off x="490036" y="1421972"/>
            <a:ext cx="5445097" cy="401405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4"/>
          <p:cNvSpPr txBox="1"/>
          <p:nvPr>
            <p:ph type="title"/>
          </p:nvPr>
        </p:nvSpPr>
        <p:spPr>
          <a:xfrm>
            <a:off x="831850" y="959461"/>
            <a:ext cx="10515600" cy="64631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lang="es-CO"/>
              <a:t>Ejemplos</a:t>
            </a:r>
            <a:endParaRPr/>
          </a:p>
        </p:txBody>
      </p:sp>
      <p:sp>
        <p:nvSpPr>
          <p:cNvPr id="166" name="Google Shape;166;p24"/>
          <p:cNvSpPr txBox="1"/>
          <p:nvPr/>
        </p:nvSpPr>
        <p:spPr>
          <a:xfrm>
            <a:off x="241609" y="1728438"/>
            <a:ext cx="1170878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1.El valor de la potencia de cortocircuito trifásico en el punto de alimentación a una industria es 500 MVA, se desea obtener el valor de la reactancia en por unidad referida a una base de 10 MVA. </a:t>
            </a:r>
            <a:endParaRPr/>
          </a:p>
        </p:txBody>
      </p:sp>
      <p:sp>
        <p:nvSpPr>
          <p:cNvPr id="167" name="Google Shape;167;p24"/>
          <p:cNvSpPr txBox="1"/>
          <p:nvPr/>
        </p:nvSpPr>
        <p:spPr>
          <a:xfrm>
            <a:off x="3557239" y="2497431"/>
            <a:ext cx="3953198" cy="659540"/>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168" name="Google Shape;168;p24"/>
          <p:cNvSpPr txBox="1"/>
          <p:nvPr/>
        </p:nvSpPr>
        <p:spPr>
          <a:xfrm>
            <a:off x="434898" y="3557238"/>
            <a:ext cx="1151549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Para el ejemplo anterior, el valor de cortocircuito a un voltaje de 13,8 KV, se indica en amperes como Icc = 20940 A trifásicos. Calcular la reactancia de la fuente equivalente referida a una potencia base de 10 MVA y referirla a una potencia de 100 MVA.</a:t>
            </a:r>
            <a:endParaRPr/>
          </a:p>
        </p:txBody>
      </p:sp>
      <p:sp>
        <p:nvSpPr>
          <p:cNvPr id="169" name="Google Shape;169;p24"/>
          <p:cNvSpPr txBox="1"/>
          <p:nvPr/>
        </p:nvSpPr>
        <p:spPr>
          <a:xfrm>
            <a:off x="602166" y="4828478"/>
            <a:ext cx="5276637" cy="696409"/>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170" name="Google Shape;170;p24"/>
          <p:cNvSpPr txBox="1"/>
          <p:nvPr/>
        </p:nvSpPr>
        <p:spPr>
          <a:xfrm>
            <a:off x="602166" y="5713873"/>
            <a:ext cx="366619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Refiriendo a la potencia de 100 MVA:</a:t>
            </a:r>
            <a:endParaRPr/>
          </a:p>
        </p:txBody>
      </p:sp>
      <p:sp>
        <p:nvSpPr>
          <p:cNvPr id="171" name="Google Shape;171;p24"/>
          <p:cNvSpPr txBox="1"/>
          <p:nvPr/>
        </p:nvSpPr>
        <p:spPr>
          <a:xfrm>
            <a:off x="4422543" y="5765810"/>
            <a:ext cx="4981685" cy="714683"/>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5"/>
          <p:cNvSpPr txBox="1"/>
          <p:nvPr>
            <p:ph type="title"/>
          </p:nvPr>
        </p:nvSpPr>
        <p:spPr>
          <a:xfrm>
            <a:off x="838200" y="714135"/>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lang="es-CO"/>
              <a:t>Obtención de los valores de impedancias de algunas componentes</a:t>
            </a:r>
            <a:endParaRPr/>
          </a:p>
        </p:txBody>
      </p:sp>
      <p:sp>
        <p:nvSpPr>
          <p:cNvPr id="177" name="Google Shape;177;p25"/>
          <p:cNvSpPr txBox="1"/>
          <p:nvPr/>
        </p:nvSpPr>
        <p:spPr>
          <a:xfrm>
            <a:off x="146823" y="2169628"/>
            <a:ext cx="1186303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Para los estudios de cortocircuito, en el diagrama de impedancias es necesario representar los valores de impedancias o reactancias; algunas veces se obtienen directamente de placa, en otras ocasiones es necesario hacer algunos cálculos.</a:t>
            </a:r>
            <a:endParaRPr/>
          </a:p>
        </p:txBody>
      </p:sp>
      <p:sp>
        <p:nvSpPr>
          <p:cNvPr id="178" name="Google Shape;178;p25"/>
          <p:cNvSpPr txBox="1"/>
          <p:nvPr/>
        </p:nvSpPr>
        <p:spPr>
          <a:xfrm>
            <a:off x="146823" y="2978790"/>
            <a:ext cx="115178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Transformadores</a:t>
            </a:r>
            <a:r>
              <a:rPr lang="es-CO" sz="1800">
                <a:solidFill>
                  <a:schemeClr val="dk1"/>
                </a:solidFill>
                <a:latin typeface="Calibri"/>
                <a:ea typeface="Calibri"/>
                <a:cs typeface="Calibri"/>
                <a:sym typeface="Calibri"/>
              </a:rPr>
              <a:t>: La reactancia o impedancia en los transformadores se expresa en porciento (%Zr) referida a la potencia nominal del transformador en KVA.</a:t>
            </a:r>
            <a:endParaRPr/>
          </a:p>
        </p:txBody>
      </p:sp>
      <p:sp>
        <p:nvSpPr>
          <p:cNvPr id="179" name="Google Shape;179;p25"/>
          <p:cNvSpPr txBox="1"/>
          <p:nvPr/>
        </p:nvSpPr>
        <p:spPr>
          <a:xfrm>
            <a:off x="146823" y="3787952"/>
            <a:ext cx="113217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Ej : Se tiene un transformador de 500 KVA, con una impedancia de 5% referida al valor nominal de su potencia.</a:t>
            </a:r>
            <a:endParaRPr/>
          </a:p>
        </p:txBody>
      </p:sp>
      <p:sp>
        <p:nvSpPr>
          <p:cNvPr id="180" name="Google Shape;180;p25"/>
          <p:cNvSpPr txBox="1"/>
          <p:nvPr/>
        </p:nvSpPr>
        <p:spPr>
          <a:xfrm>
            <a:off x="146823" y="4320115"/>
            <a:ext cx="47707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a) Calcular su valor en pu a la base de 10000KVA.</a:t>
            </a:r>
            <a:endParaRPr/>
          </a:p>
        </p:txBody>
      </p:sp>
      <p:sp>
        <p:nvSpPr>
          <p:cNvPr id="181" name="Google Shape;181;p25"/>
          <p:cNvSpPr txBox="1"/>
          <p:nvPr/>
        </p:nvSpPr>
        <p:spPr>
          <a:xfrm>
            <a:off x="838200" y="5248236"/>
            <a:ext cx="2788071" cy="666849"/>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182" name="Google Shape;182;p25"/>
          <p:cNvSpPr txBox="1"/>
          <p:nvPr/>
        </p:nvSpPr>
        <p:spPr>
          <a:xfrm>
            <a:off x="6626484" y="5292735"/>
            <a:ext cx="2657138" cy="622350"/>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6"/>
          <p:cNvSpPr txBox="1"/>
          <p:nvPr/>
        </p:nvSpPr>
        <p:spPr>
          <a:xfrm>
            <a:off x="322595" y="1240852"/>
            <a:ext cx="1154680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Bus ducto, cables y conductores</a:t>
            </a:r>
            <a:r>
              <a:rPr lang="es-CO" sz="1800">
                <a:solidFill>
                  <a:schemeClr val="dk1"/>
                </a:solidFill>
                <a:latin typeface="Calibri"/>
                <a:ea typeface="Calibri"/>
                <a:cs typeface="Calibri"/>
                <a:sym typeface="Calibri"/>
              </a:rPr>
              <a:t>: La resistencia y reactancia de los buses ducto, los cables y conductores, se obtienen mas frecuentemente de datos de tablas que proporcionan los fabricantes, expresados en ohms por fase, por unidad de longitud. Normalmente se aplica la expresión para convertir a porciento.</a:t>
            </a:r>
            <a:endParaRPr/>
          </a:p>
        </p:txBody>
      </p:sp>
      <p:sp>
        <p:nvSpPr>
          <p:cNvPr id="188" name="Google Shape;188;p26"/>
          <p:cNvSpPr txBox="1"/>
          <p:nvPr/>
        </p:nvSpPr>
        <p:spPr>
          <a:xfrm>
            <a:off x="960120" y="2723935"/>
            <a:ext cx="2129301" cy="679032"/>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189" name="Google Shape;189;p26"/>
          <p:cNvSpPr txBox="1"/>
          <p:nvPr/>
        </p:nvSpPr>
        <p:spPr>
          <a:xfrm>
            <a:off x="3703320" y="2891801"/>
            <a:ext cx="63502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Siendo</a:t>
            </a:r>
            <a:r>
              <a:rPr lang="es-CO" sz="1800">
                <a:solidFill>
                  <a:schemeClr val="dk1"/>
                </a:solidFill>
                <a:latin typeface="Calibri"/>
                <a:ea typeface="Calibri"/>
                <a:cs typeface="Calibri"/>
                <a:sym typeface="Calibri"/>
              </a:rPr>
              <a:t>: Z(Ω) la impedancia total del conductor, cable o bus ducto.</a:t>
            </a:r>
            <a:endParaRPr sz="1800">
              <a:solidFill>
                <a:schemeClr val="dk1"/>
              </a:solidFill>
              <a:latin typeface="Calibri"/>
              <a:ea typeface="Calibri"/>
              <a:cs typeface="Calibri"/>
              <a:sym typeface="Calibri"/>
            </a:endParaRPr>
          </a:p>
        </p:txBody>
      </p:sp>
      <p:sp>
        <p:nvSpPr>
          <p:cNvPr id="190" name="Google Shape;190;p26"/>
          <p:cNvSpPr txBox="1"/>
          <p:nvPr/>
        </p:nvSpPr>
        <p:spPr>
          <a:xfrm>
            <a:off x="223349" y="3565411"/>
            <a:ext cx="1183530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Maquinas rotatorias</a:t>
            </a:r>
            <a:r>
              <a:rPr lang="es-CO" sz="1800">
                <a:solidFill>
                  <a:schemeClr val="dk1"/>
                </a:solidFill>
                <a:latin typeface="Calibri"/>
                <a:ea typeface="Calibri"/>
                <a:cs typeface="Calibri"/>
                <a:sym typeface="Calibri"/>
              </a:rPr>
              <a:t>: Se expresan usualmente en términos de su valor porciento (%Xm) o (Xpu) referidos a su valor nominal de potencia en KVA. Cualquiera de los valores de reactancia subtransitoria (X’’d) o transitoria (X’d) se selecciona dependiendo del tipo de calculo de cortocircuito. Como en algunas ocasiones, la potencia se expresa en HP, su valor en KVA se puede determinar de acuerdo a las siguientes expresiones simples: </a:t>
            </a:r>
            <a:endParaRPr/>
          </a:p>
        </p:txBody>
      </p:sp>
      <p:pic>
        <p:nvPicPr>
          <p:cNvPr id="191" name="Google Shape;191;p26"/>
          <p:cNvPicPr preferRelativeResize="0"/>
          <p:nvPr/>
        </p:nvPicPr>
        <p:blipFill rotWithShape="1">
          <a:blip r:embed="rId5">
            <a:alphaModFix/>
          </a:blip>
          <a:srcRect b="0" l="0" r="0" t="0"/>
          <a:stretch/>
        </p:blipFill>
        <p:spPr>
          <a:xfrm>
            <a:off x="133350" y="1214037"/>
            <a:ext cx="11754870" cy="47027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7"/>
          <p:cNvSpPr txBox="1"/>
          <p:nvPr>
            <p:ph type="title"/>
          </p:nvPr>
        </p:nvSpPr>
        <p:spPr>
          <a:xfrm>
            <a:off x="762000" y="518843"/>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lang="es-CO"/>
              <a:t>Valores aproximados de reactancias para motores de inducción de mas de 600 V</a:t>
            </a:r>
            <a:endParaRPr/>
          </a:p>
        </p:txBody>
      </p:sp>
      <p:sp>
        <p:nvSpPr>
          <p:cNvPr id="197" name="Google Shape;197;p27"/>
          <p:cNvSpPr txBox="1"/>
          <p:nvPr/>
        </p:nvSpPr>
        <p:spPr>
          <a:xfrm>
            <a:off x="0" y="4014384"/>
            <a:ext cx="11277600" cy="659411"/>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198" name="Google Shape;198;p27"/>
          <p:cNvSpPr txBox="1"/>
          <p:nvPr/>
        </p:nvSpPr>
        <p:spPr>
          <a:xfrm>
            <a:off x="673100" y="3205222"/>
            <a:ext cx="10515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La reactancia de cortocircuito de un motor de inducción (o de un generador de inducción) expresada en porciento a su propia base en KVA, se puede tomar en porciento como:</a:t>
            </a:r>
            <a:endParaRPr/>
          </a:p>
        </p:txBody>
      </p:sp>
      <p:sp>
        <p:nvSpPr>
          <p:cNvPr id="199" name="Google Shape;199;p27"/>
          <p:cNvSpPr txBox="1"/>
          <p:nvPr/>
        </p:nvSpPr>
        <p:spPr>
          <a:xfrm>
            <a:off x="282325" y="4789823"/>
            <a:ext cx="116273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El valor de reactancias de estas maquinas, cae aproximadamente (expresada en porciento ) dentro de los siguientes valore:</a:t>
            </a:r>
            <a:endParaRPr/>
          </a:p>
        </p:txBody>
      </p:sp>
      <p:graphicFrame>
        <p:nvGraphicFramePr>
          <p:cNvPr id="200" name="Google Shape;200;p27"/>
          <p:cNvGraphicFramePr/>
          <p:nvPr/>
        </p:nvGraphicFramePr>
        <p:xfrm>
          <a:off x="1866900" y="5968317"/>
          <a:ext cx="3000000" cy="3000000"/>
        </p:xfrm>
        <a:graphic>
          <a:graphicData uri="http://schemas.openxmlformats.org/drawingml/2006/table">
            <a:tbl>
              <a:tblPr bandRow="1" firstRow="1">
                <a:noFill/>
                <a:tableStyleId>{81BFFEF8-1637-4A5F-B7E2-9B0871ECE5CD}</a:tableStyleId>
              </a:tblPr>
              <a:tblGrid>
                <a:gridCol w="4064000"/>
                <a:gridCol w="4064000"/>
              </a:tblGrid>
              <a:tr h="370850">
                <a:tc>
                  <a:txBody>
                    <a:bodyPr/>
                    <a:lstStyle/>
                    <a:p>
                      <a:pPr indent="0" lvl="0" marL="0" marR="0" rtl="0" algn="ctr">
                        <a:spcBef>
                          <a:spcPts val="0"/>
                        </a:spcBef>
                        <a:spcAft>
                          <a:spcPts val="0"/>
                        </a:spcAft>
                        <a:buNone/>
                      </a:pPr>
                      <a:r>
                        <a:rPr lang="es-CO" sz="1800" u="none" cap="none" strike="noStrike"/>
                        <a:t>Rango</a:t>
                      </a:r>
                      <a:endParaRPr/>
                    </a:p>
                  </a:txBody>
                  <a:tcPr marT="45725" marB="45725" marR="91450" marL="91450"/>
                </a:tc>
                <a:tc>
                  <a:txBody>
                    <a:bodyPr/>
                    <a:lstStyle/>
                    <a:p>
                      <a:pPr indent="0" lvl="0" marL="0" marR="0" rtl="0" algn="ctr">
                        <a:spcBef>
                          <a:spcPts val="0"/>
                        </a:spcBef>
                        <a:spcAft>
                          <a:spcPts val="0"/>
                        </a:spcAft>
                        <a:buNone/>
                      </a:pPr>
                      <a:r>
                        <a:rPr lang="es-CO" sz="1800" u="none" cap="none" strike="noStrike"/>
                        <a:t>Valor mas común </a:t>
                      </a:r>
                      <a:endParaRPr/>
                    </a:p>
                  </a:txBody>
                  <a:tcPr marT="45725" marB="45725" marR="91450" marL="91450"/>
                </a:tc>
              </a:tr>
              <a:tr h="370850">
                <a:tc>
                  <a:txBody>
                    <a:bodyPr/>
                    <a:lstStyle/>
                    <a:p>
                      <a:pPr indent="0" lvl="0" marL="0" marR="0" rtl="0" algn="ctr">
                        <a:spcBef>
                          <a:spcPts val="0"/>
                        </a:spcBef>
                        <a:spcAft>
                          <a:spcPts val="0"/>
                        </a:spcAft>
                        <a:buNone/>
                      </a:pPr>
                      <a:r>
                        <a:rPr lang="es-CO" sz="1800" u="none" cap="none" strike="noStrike"/>
                        <a:t>15 - 25</a:t>
                      </a:r>
                      <a:endParaRPr/>
                    </a:p>
                  </a:txBody>
                  <a:tcPr marT="45725" marB="45725" marR="91450" marL="91450"/>
                </a:tc>
                <a:tc>
                  <a:txBody>
                    <a:bodyPr/>
                    <a:lstStyle/>
                    <a:p>
                      <a:pPr indent="0" lvl="0" marL="0" marR="0" rtl="0" algn="ctr">
                        <a:spcBef>
                          <a:spcPts val="0"/>
                        </a:spcBef>
                        <a:spcAft>
                          <a:spcPts val="0"/>
                        </a:spcAft>
                        <a:buNone/>
                      </a:pPr>
                      <a:r>
                        <a:rPr lang="es-CO" sz="1800" u="none" cap="none" strike="noStrike"/>
                        <a:t>25</a:t>
                      </a:r>
                      <a:endParaRPr/>
                    </a:p>
                  </a:txBody>
                  <a:tcPr marT="45725" marB="45725" marR="91450" marL="91450"/>
                </a:tc>
              </a:tr>
            </a:tbl>
          </a:graphicData>
        </a:graphic>
      </p:graphicFrame>
      <p:sp>
        <p:nvSpPr>
          <p:cNvPr id="201" name="Google Shape;201;p27"/>
          <p:cNvSpPr txBox="1"/>
          <p:nvPr/>
        </p:nvSpPr>
        <p:spPr>
          <a:xfrm>
            <a:off x="6019800" y="5449234"/>
            <a:ext cx="5613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X’’D</a:t>
            </a:r>
            <a:endParaRPr/>
          </a:p>
        </p:txBody>
      </p:sp>
      <p:sp>
        <p:nvSpPr>
          <p:cNvPr id="202" name="Google Shape;202;p27"/>
          <p:cNvSpPr txBox="1"/>
          <p:nvPr/>
        </p:nvSpPr>
        <p:spPr>
          <a:xfrm>
            <a:off x="571500" y="2167986"/>
            <a:ext cx="1180807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Los motores de 1000 HP o potencias mayores del orden de miles de HP, se deben considerar como elementos individuales, por lo que se debe determinar su reactancia antes de inicial el estudio de cortocircuito.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8"/>
          <p:cNvSpPr txBox="1"/>
          <p:nvPr>
            <p:ph type="title"/>
          </p:nvPr>
        </p:nvSpPr>
        <p:spPr>
          <a:xfrm>
            <a:off x="838200" y="12700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Motores de 600 Volts o menores</a:t>
            </a:r>
            <a:endParaRPr/>
          </a:p>
        </p:txBody>
      </p:sp>
      <p:sp>
        <p:nvSpPr>
          <p:cNvPr id="208" name="Google Shape;208;p28"/>
          <p:cNvSpPr txBox="1"/>
          <p:nvPr/>
        </p:nvSpPr>
        <p:spPr>
          <a:xfrm>
            <a:off x="184150" y="1602277"/>
            <a:ext cx="11823700"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2000">
                <a:solidFill>
                  <a:schemeClr val="dk1"/>
                </a:solidFill>
                <a:latin typeface="Calibri"/>
                <a:ea typeface="Calibri"/>
                <a:cs typeface="Calibri"/>
                <a:sym typeface="Calibri"/>
              </a:rPr>
              <a:t>Estos motores se pueden representar en forma individual o bien se pueden agrupar con los motores pequeños para representar los grupos completos como un motor equivalente en el diagrama de impedancias. Los motores muy pequeños, por lo general se dejan fuera de los cálculos, ya que en el estudio de cortocircuito es difícil predecir cuanto pueden contribuir y si seguro agregan complejidad al calculo. Una solución alternativa es agrupar los motores pequeños y representar una reactancia equivalente de ellos</a:t>
            </a:r>
            <a:endParaRPr/>
          </a:p>
        </p:txBody>
      </p:sp>
      <p:sp>
        <p:nvSpPr>
          <p:cNvPr id="209" name="Google Shape;209;p28"/>
          <p:cNvSpPr txBox="1"/>
          <p:nvPr/>
        </p:nvSpPr>
        <p:spPr>
          <a:xfrm>
            <a:off x="184150" y="3429000"/>
            <a:ext cx="274004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Algunas reglas simples son:</a:t>
            </a:r>
            <a:endParaRPr/>
          </a:p>
        </p:txBody>
      </p:sp>
      <p:sp>
        <p:nvSpPr>
          <p:cNvPr id="210" name="Google Shape;210;p28"/>
          <p:cNvSpPr txBox="1"/>
          <p:nvPr/>
        </p:nvSpPr>
        <p:spPr>
          <a:xfrm>
            <a:off x="184150" y="3967033"/>
            <a:ext cx="116141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1. Sistemas industriales que operen con tensiones de 600, 440 o 480 V trifásicos tienen una reactancia del 25 % a una base en KVA igual al 100 % de la capacidad del transformador.</a:t>
            </a:r>
            <a:endParaRPr/>
          </a:p>
        </p:txBody>
      </p:sp>
      <p:sp>
        <p:nvSpPr>
          <p:cNvPr id="211" name="Google Shape;211;p28"/>
          <p:cNvSpPr txBox="1"/>
          <p:nvPr/>
        </p:nvSpPr>
        <p:spPr>
          <a:xfrm>
            <a:off x="184150" y="4692134"/>
            <a:ext cx="115189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2. En todos los sistemas de 220 V y las instalaciones comerciales de 440 o 480 V, una parte importante de la carga es el alumbrado, por lo tanto se puede suponer que todos los motores están agrupados en el secundario del transformador y tienen una reactancia del 25% referidos a una base en KVA del 50% de la potencia nominal del Trafo.</a:t>
            </a:r>
            <a:endParaRPr/>
          </a:p>
        </p:txBody>
      </p:sp>
      <p:sp>
        <p:nvSpPr>
          <p:cNvPr id="212" name="Google Shape;212;p28"/>
          <p:cNvSpPr txBox="1"/>
          <p:nvPr/>
        </p:nvSpPr>
        <p:spPr>
          <a:xfrm>
            <a:off x="184150" y="5740400"/>
            <a:ext cx="118237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3. Los grupos de pequeños motores de inducción que están alimentados por un centro de control de motores se pueden representar suponiendo que el grupo tiene una reactancia del 25%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9"/>
          <p:cNvSpPr txBox="1"/>
          <p:nvPr/>
        </p:nvSpPr>
        <p:spPr>
          <a:xfrm>
            <a:off x="152400" y="1168400"/>
            <a:ext cx="118872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2400">
                <a:solidFill>
                  <a:schemeClr val="dk1"/>
                </a:solidFill>
                <a:latin typeface="Calibri"/>
                <a:ea typeface="Calibri"/>
                <a:cs typeface="Calibri"/>
                <a:sym typeface="Calibri"/>
              </a:rPr>
              <a:t>Se tiene un motor de inducción de 500 HP a factor de potencia 0,8 atrasado, que tiene una reactancia subransitoria (X’’d) del 15%. Calcular el valor de la reactancia en por unidad a la base de 10000KVA.</a:t>
            </a:r>
            <a:endParaRPr/>
          </a:p>
        </p:txBody>
      </p:sp>
      <p:sp>
        <p:nvSpPr>
          <p:cNvPr id="218" name="Google Shape;218;p29"/>
          <p:cNvSpPr txBox="1"/>
          <p:nvPr/>
        </p:nvSpPr>
        <p:spPr>
          <a:xfrm>
            <a:off x="3479800" y="2368729"/>
            <a:ext cx="4005071" cy="629916"/>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19" name="Google Shape;219;p29"/>
          <p:cNvSpPr txBox="1"/>
          <p:nvPr/>
        </p:nvSpPr>
        <p:spPr>
          <a:xfrm>
            <a:off x="3479800" y="3740329"/>
            <a:ext cx="3226268" cy="714683"/>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30"/>
          <p:cNvSpPr txBox="1"/>
          <p:nvPr/>
        </p:nvSpPr>
        <p:spPr>
          <a:xfrm>
            <a:off x="191429" y="1170876"/>
            <a:ext cx="118091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En el diagrama unifilar se muestra la información básica que identifica cada uno de los componente su interconexión.</a:t>
            </a:r>
            <a:endParaRPr/>
          </a:p>
        </p:txBody>
      </p:sp>
      <p:sp>
        <p:nvSpPr>
          <p:cNvPr id="225" name="Google Shape;225;p30"/>
          <p:cNvSpPr txBox="1"/>
          <p:nvPr/>
        </p:nvSpPr>
        <p:spPr>
          <a:xfrm>
            <a:off x="278780" y="1873405"/>
            <a:ext cx="591084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1. Capacidad de cortocircuito de la compañía suministradora.</a:t>
            </a:r>
            <a:endParaRPr/>
          </a:p>
        </p:txBody>
      </p:sp>
      <p:sp>
        <p:nvSpPr>
          <p:cNvPr id="226" name="Google Shape;226;p30"/>
          <p:cNvSpPr txBox="1"/>
          <p:nvPr/>
        </p:nvSpPr>
        <p:spPr>
          <a:xfrm>
            <a:off x="278779" y="2242737"/>
            <a:ext cx="60401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2. La potencia en KVA de los trafo y sus valores de impedancia.</a:t>
            </a:r>
            <a:endParaRPr/>
          </a:p>
        </p:txBody>
      </p:sp>
      <p:sp>
        <p:nvSpPr>
          <p:cNvPr id="227" name="Google Shape;227;p30"/>
          <p:cNvSpPr txBox="1"/>
          <p:nvPr/>
        </p:nvSpPr>
        <p:spPr>
          <a:xfrm>
            <a:off x="278780" y="2653111"/>
            <a:ext cx="50863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3. Los tipos, potencias y reactancias de las maquinas</a:t>
            </a:r>
            <a:endParaRPr/>
          </a:p>
        </p:txBody>
      </p:sp>
      <p:sp>
        <p:nvSpPr>
          <p:cNvPr id="228" name="Google Shape;228;p30"/>
          <p:cNvSpPr txBox="1"/>
          <p:nvPr/>
        </p:nvSpPr>
        <p:spPr>
          <a:xfrm>
            <a:off x="278780" y="3129932"/>
            <a:ext cx="43088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4. El tipo de cable, su longitud e impedancia</a:t>
            </a:r>
            <a:endParaRPr/>
          </a:p>
        </p:txBody>
      </p:sp>
      <p:sp>
        <p:nvSpPr>
          <p:cNvPr id="229" name="Google Shape;229;p30"/>
          <p:cNvSpPr txBox="1"/>
          <p:nvPr/>
        </p:nvSpPr>
        <p:spPr>
          <a:xfrm>
            <a:off x="379141" y="3925228"/>
            <a:ext cx="1162142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Si se selecciona como base de potencia 15000 KVA y los valores de referencia son 13,8 KV, 440 V y 220 V. Calcular los valores de reactancias en por unidad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sp>
        <p:nvSpPr>
          <p:cNvPr id="234" name="Google Shape;234;p31"/>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31"/>
          <p:cNvSpPr/>
          <p:nvPr/>
        </p:nvSpPr>
        <p:spPr>
          <a:xfrm>
            <a:off x="477012" y="480060"/>
            <a:ext cx="11237976" cy="589788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Diagrama, Esquemático&#10;&#10;Descripción generada automáticamente" id="236" name="Google Shape;236;p31"/>
          <p:cNvPicPr preferRelativeResize="0"/>
          <p:nvPr/>
        </p:nvPicPr>
        <p:blipFill rotWithShape="1">
          <a:blip r:embed="rId3">
            <a:alphaModFix/>
          </a:blip>
          <a:srcRect b="0" l="0" r="0" t="0"/>
          <a:stretch/>
        </p:blipFill>
        <p:spPr>
          <a:xfrm rot="5400000">
            <a:off x="2697975" y="-2636025"/>
            <a:ext cx="6858001" cy="121300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2"/>
          <p:cNvSpPr txBox="1"/>
          <p:nvPr/>
        </p:nvSpPr>
        <p:spPr>
          <a:xfrm>
            <a:off x="400050" y="1211580"/>
            <a:ext cx="1116711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1. La reactancia equivalente de la compañía suministradora.</a:t>
            </a:r>
            <a:endParaRPr/>
          </a:p>
        </p:txBody>
      </p:sp>
      <p:sp>
        <p:nvSpPr>
          <p:cNvPr id="242" name="Google Shape;242;p32"/>
          <p:cNvSpPr txBox="1"/>
          <p:nvPr/>
        </p:nvSpPr>
        <p:spPr>
          <a:xfrm>
            <a:off x="400050" y="1725930"/>
            <a:ext cx="4034694" cy="618374"/>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43" name="Google Shape;243;p32"/>
          <p:cNvSpPr txBox="1"/>
          <p:nvPr/>
        </p:nvSpPr>
        <p:spPr>
          <a:xfrm>
            <a:off x="502920" y="2708910"/>
            <a:ext cx="12221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2. Trafo T1.</a:t>
            </a:r>
            <a:endParaRPr/>
          </a:p>
        </p:txBody>
      </p:sp>
      <p:sp>
        <p:nvSpPr>
          <p:cNvPr id="244" name="Google Shape;244;p32"/>
          <p:cNvSpPr txBox="1"/>
          <p:nvPr/>
        </p:nvSpPr>
        <p:spPr>
          <a:xfrm>
            <a:off x="502920" y="3246120"/>
            <a:ext cx="3126753" cy="714683"/>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45" name="Google Shape;245;p32"/>
          <p:cNvSpPr txBox="1"/>
          <p:nvPr/>
        </p:nvSpPr>
        <p:spPr>
          <a:xfrm>
            <a:off x="502920" y="4240530"/>
            <a:ext cx="173643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3. Generador G1</a:t>
            </a:r>
            <a:endParaRPr/>
          </a:p>
        </p:txBody>
      </p:sp>
      <p:sp>
        <p:nvSpPr>
          <p:cNvPr id="246" name="Google Shape;246;p32"/>
          <p:cNvSpPr txBox="1"/>
          <p:nvPr/>
        </p:nvSpPr>
        <p:spPr>
          <a:xfrm>
            <a:off x="742950" y="4903470"/>
            <a:ext cx="3254994" cy="714683"/>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cxnSp>
        <p:nvCxnSpPr>
          <p:cNvPr id="247" name="Google Shape;247;p32"/>
          <p:cNvCxnSpPr/>
          <p:nvPr/>
        </p:nvCxnSpPr>
        <p:spPr>
          <a:xfrm>
            <a:off x="6096000" y="0"/>
            <a:ext cx="0" cy="6709410"/>
          </a:xfrm>
          <a:prstGeom prst="straightConnector1">
            <a:avLst/>
          </a:prstGeom>
          <a:noFill/>
          <a:ln cap="flat" cmpd="sng" w="9525">
            <a:solidFill>
              <a:schemeClr val="accent1"/>
            </a:solidFill>
            <a:prstDash val="solid"/>
            <a:miter lim="800000"/>
            <a:headEnd len="sm" w="sm" type="none"/>
            <a:tailEnd len="sm" w="sm" type="none"/>
          </a:ln>
        </p:spPr>
      </p:cxnSp>
      <p:sp>
        <p:nvSpPr>
          <p:cNvPr id="248" name="Google Shape;248;p32"/>
          <p:cNvSpPr txBox="1"/>
          <p:nvPr/>
        </p:nvSpPr>
        <p:spPr>
          <a:xfrm>
            <a:off x="6252210" y="421124"/>
            <a:ext cx="13750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4. Motor M1</a:t>
            </a:r>
            <a:endParaRPr/>
          </a:p>
        </p:txBody>
      </p:sp>
      <p:sp>
        <p:nvSpPr>
          <p:cNvPr id="249" name="Google Shape;249;p32"/>
          <p:cNvSpPr txBox="1"/>
          <p:nvPr/>
        </p:nvSpPr>
        <p:spPr>
          <a:xfrm>
            <a:off x="6252210" y="1038904"/>
            <a:ext cx="4180387" cy="714683"/>
          </a:xfrm>
          <a:prstGeom prst="rect">
            <a:avLst/>
          </a:pr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50" name="Google Shape;250;p32"/>
          <p:cNvSpPr txBox="1"/>
          <p:nvPr/>
        </p:nvSpPr>
        <p:spPr>
          <a:xfrm>
            <a:off x="6382201" y="1926263"/>
            <a:ext cx="13750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5. Motor M2</a:t>
            </a:r>
            <a:endParaRPr/>
          </a:p>
        </p:txBody>
      </p:sp>
      <p:sp>
        <p:nvSpPr>
          <p:cNvPr id="251" name="Google Shape;251;p32"/>
          <p:cNvSpPr txBox="1"/>
          <p:nvPr/>
        </p:nvSpPr>
        <p:spPr>
          <a:xfrm>
            <a:off x="6252209" y="2468271"/>
            <a:ext cx="4180387" cy="714683"/>
          </a:xfrm>
          <a:prstGeom prst="rect">
            <a:avLst/>
          </a:pr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52" name="Google Shape;252;p32"/>
          <p:cNvSpPr txBox="1"/>
          <p:nvPr/>
        </p:nvSpPr>
        <p:spPr>
          <a:xfrm>
            <a:off x="6382201" y="3343016"/>
            <a:ext cx="13750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6. Motor M3</a:t>
            </a:r>
            <a:endParaRPr/>
          </a:p>
        </p:txBody>
      </p:sp>
      <p:sp>
        <p:nvSpPr>
          <p:cNvPr id="253" name="Google Shape;253;p32"/>
          <p:cNvSpPr txBox="1"/>
          <p:nvPr/>
        </p:nvSpPr>
        <p:spPr>
          <a:xfrm>
            <a:off x="6286500" y="3787819"/>
            <a:ext cx="4180387" cy="714683"/>
          </a:xfrm>
          <a:prstGeom prst="rect">
            <a:avLst/>
          </a:pr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54" name="Google Shape;254;p32"/>
          <p:cNvSpPr txBox="1"/>
          <p:nvPr/>
        </p:nvSpPr>
        <p:spPr>
          <a:xfrm>
            <a:off x="6347106" y="4577973"/>
            <a:ext cx="19619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7. Motores a 440 V</a:t>
            </a:r>
            <a:endParaRPr/>
          </a:p>
        </p:txBody>
      </p:sp>
      <p:sp>
        <p:nvSpPr>
          <p:cNvPr id="255" name="Google Shape;255;p32"/>
          <p:cNvSpPr txBox="1"/>
          <p:nvPr/>
        </p:nvSpPr>
        <p:spPr>
          <a:xfrm>
            <a:off x="6382201" y="5104413"/>
            <a:ext cx="4180387" cy="714683"/>
          </a:xfrm>
          <a:prstGeom prst="rect">
            <a:avLst/>
          </a:pr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33"/>
          <p:cNvSpPr txBox="1"/>
          <p:nvPr/>
        </p:nvSpPr>
        <p:spPr>
          <a:xfrm>
            <a:off x="565089" y="1830641"/>
            <a:ext cx="4180387" cy="714683"/>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61" name="Google Shape;261;p33"/>
          <p:cNvSpPr txBox="1"/>
          <p:nvPr/>
        </p:nvSpPr>
        <p:spPr>
          <a:xfrm>
            <a:off x="825190" y="1338146"/>
            <a:ext cx="21319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8. Transformador T2.</a:t>
            </a:r>
            <a:endParaRPr/>
          </a:p>
        </p:txBody>
      </p:sp>
      <p:sp>
        <p:nvSpPr>
          <p:cNvPr id="262" name="Google Shape;262;p33"/>
          <p:cNvSpPr txBox="1"/>
          <p:nvPr/>
        </p:nvSpPr>
        <p:spPr>
          <a:xfrm>
            <a:off x="825190" y="2668487"/>
            <a:ext cx="21319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9. Transformador T3.</a:t>
            </a:r>
            <a:endParaRPr/>
          </a:p>
        </p:txBody>
      </p:sp>
      <p:sp>
        <p:nvSpPr>
          <p:cNvPr id="263" name="Google Shape;263;p33"/>
          <p:cNvSpPr txBox="1"/>
          <p:nvPr/>
        </p:nvSpPr>
        <p:spPr>
          <a:xfrm>
            <a:off x="487029" y="3160982"/>
            <a:ext cx="4180387" cy="714683"/>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64" name="Google Shape;264;p33"/>
          <p:cNvSpPr txBox="1"/>
          <p:nvPr/>
        </p:nvSpPr>
        <p:spPr>
          <a:xfrm>
            <a:off x="487029" y="3998828"/>
            <a:ext cx="57903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10. Cable trifásico de 250 MCM a 440 V y 213 m de longitud</a:t>
            </a:r>
            <a:endParaRPr/>
          </a:p>
        </p:txBody>
      </p:sp>
      <p:sp>
        <p:nvSpPr>
          <p:cNvPr id="265" name="Google Shape;265;p33"/>
          <p:cNvSpPr txBox="1"/>
          <p:nvPr/>
        </p:nvSpPr>
        <p:spPr>
          <a:xfrm>
            <a:off x="565089" y="4672361"/>
            <a:ext cx="2884251" cy="612732"/>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66" name="Google Shape;266;p33"/>
          <p:cNvSpPr txBox="1"/>
          <p:nvPr/>
        </p:nvSpPr>
        <p:spPr>
          <a:xfrm>
            <a:off x="660048" y="5381354"/>
            <a:ext cx="3401124" cy="276999"/>
          </a:xfrm>
          <a:prstGeom prst="rect">
            <a:avLst/>
          </a:prstGeom>
          <a:blipFill rotWithShape="1">
            <a:blip r:embed="rId7">
              <a:alphaModFix/>
            </a:blip>
            <a:stretch>
              <a:fillRect b="-35552" l="-1074" r="-1969" t="-22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67" name="Google Shape;267;p33"/>
          <p:cNvSpPr txBox="1"/>
          <p:nvPr/>
        </p:nvSpPr>
        <p:spPr>
          <a:xfrm>
            <a:off x="7398833" y="795690"/>
            <a:ext cx="3304110" cy="555280"/>
          </a:xfrm>
          <a:prstGeom prst="rect">
            <a:avLst/>
          </a:pr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68" name="Google Shape;268;p33"/>
          <p:cNvSpPr txBox="1"/>
          <p:nvPr/>
        </p:nvSpPr>
        <p:spPr>
          <a:xfrm>
            <a:off x="7446526" y="2019346"/>
            <a:ext cx="3304623" cy="555280"/>
          </a:xfrm>
          <a:prstGeom prst="rect">
            <a:avLst/>
          </a:pr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p34"/>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34"/>
          <p:cNvSpPr/>
          <p:nvPr/>
        </p:nvSpPr>
        <p:spPr>
          <a:xfrm>
            <a:off x="477012" y="480060"/>
            <a:ext cx="11237976" cy="589788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75" name="Google Shape;275;p34"/>
          <p:cNvPicPr preferRelativeResize="0"/>
          <p:nvPr/>
        </p:nvPicPr>
        <p:blipFill rotWithShape="1">
          <a:blip r:embed="rId3">
            <a:alphaModFix/>
          </a:blip>
          <a:srcRect b="0" l="0" r="0" t="0"/>
          <a:stretch/>
        </p:blipFill>
        <p:spPr>
          <a:xfrm rot="5400000">
            <a:off x="2666998" y="-2682247"/>
            <a:ext cx="6858000" cy="12192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35"/>
          <p:cNvSpPr txBox="1"/>
          <p:nvPr>
            <p:ph type="title"/>
          </p:nvPr>
        </p:nvSpPr>
        <p:spPr>
          <a:xfrm>
            <a:off x="831850" y="17316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Análisis equivalente por fase</a:t>
            </a:r>
            <a:endParaRPr/>
          </a:p>
        </p:txBody>
      </p:sp>
      <p:pic>
        <p:nvPicPr>
          <p:cNvPr id="281" name="Google Shape;281;p35"/>
          <p:cNvPicPr preferRelativeResize="0"/>
          <p:nvPr/>
        </p:nvPicPr>
        <p:blipFill rotWithShape="1">
          <a:blip r:embed="rId4">
            <a:alphaModFix/>
          </a:blip>
          <a:srcRect b="0" l="0" r="0" t="0"/>
          <a:stretch/>
        </p:blipFill>
        <p:spPr>
          <a:xfrm>
            <a:off x="330374" y="1850445"/>
            <a:ext cx="7124785" cy="3965844"/>
          </a:xfrm>
          <a:prstGeom prst="rect">
            <a:avLst/>
          </a:prstGeom>
          <a:noFill/>
          <a:ln>
            <a:noFill/>
          </a:ln>
        </p:spPr>
      </p:pic>
      <p:sp>
        <p:nvSpPr>
          <p:cNvPr id="282" name="Google Shape;282;p35"/>
          <p:cNvSpPr txBox="1"/>
          <p:nvPr/>
        </p:nvSpPr>
        <p:spPr>
          <a:xfrm>
            <a:off x="7804934" y="1784644"/>
            <a:ext cx="2798908" cy="396262"/>
          </a:xfrm>
          <a:prstGeom prst="rect">
            <a:avLst/>
          </a:prstGeom>
          <a:blipFill rotWithShape="1">
            <a:blip r:embed="rId5">
              <a:alphaModFix/>
            </a:blip>
            <a:stretch>
              <a:fillRect b="-12306"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83" name="Google Shape;283;p35"/>
          <p:cNvSpPr txBox="1"/>
          <p:nvPr/>
        </p:nvSpPr>
        <p:spPr>
          <a:xfrm>
            <a:off x="7767961" y="2336897"/>
            <a:ext cx="2124236" cy="634789"/>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84" name="Google Shape;284;p35"/>
          <p:cNvSpPr txBox="1"/>
          <p:nvPr/>
        </p:nvSpPr>
        <p:spPr>
          <a:xfrm>
            <a:off x="7873051" y="3219880"/>
            <a:ext cx="2188035" cy="276999"/>
          </a:xfrm>
          <a:prstGeom prst="rect">
            <a:avLst/>
          </a:prstGeom>
          <a:blipFill rotWithShape="1">
            <a:blip r:embed="rId7">
              <a:alphaModFix/>
            </a:blip>
            <a:stretch>
              <a:fillRect b="-32607" l="-2234" r="-3630" t="-217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85" name="Google Shape;285;p35"/>
          <p:cNvSpPr txBox="1"/>
          <p:nvPr/>
        </p:nvSpPr>
        <p:spPr>
          <a:xfrm>
            <a:off x="7804934" y="3900196"/>
            <a:ext cx="3508461" cy="401970"/>
          </a:xfrm>
          <a:prstGeom prst="rect">
            <a:avLst/>
          </a:prstGeom>
          <a:blipFill rotWithShape="1">
            <a:blip r:embed="rId8">
              <a:alphaModFix/>
            </a:blip>
            <a:stretch>
              <a:fillRect b="-12118"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86" name="Google Shape;286;p35"/>
          <p:cNvSpPr txBox="1"/>
          <p:nvPr/>
        </p:nvSpPr>
        <p:spPr>
          <a:xfrm>
            <a:off x="7873051" y="4302166"/>
            <a:ext cx="212359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Componente alterna</a:t>
            </a:r>
            <a:endParaRPr/>
          </a:p>
        </p:txBody>
      </p:sp>
      <p:sp>
        <p:nvSpPr>
          <p:cNvPr id="287" name="Google Shape;287;p35"/>
          <p:cNvSpPr txBox="1"/>
          <p:nvPr/>
        </p:nvSpPr>
        <p:spPr>
          <a:xfrm>
            <a:off x="7906495" y="4911630"/>
            <a:ext cx="1430969" cy="609077"/>
          </a:xfrm>
          <a:prstGeom prst="rect">
            <a:avLst/>
          </a:pr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88" name="Google Shape;288;p35"/>
          <p:cNvSpPr txBox="1"/>
          <p:nvPr/>
        </p:nvSpPr>
        <p:spPr>
          <a:xfrm>
            <a:off x="7929193" y="5760839"/>
            <a:ext cx="1408271" cy="369332"/>
          </a:xfrm>
          <a:prstGeom prst="rect">
            <a:avLst/>
          </a:prstGeom>
          <a:blipFill rotWithShape="1">
            <a:blip r:embed="rId10">
              <a:alphaModFix/>
            </a:blip>
            <a:stretch>
              <a:fillRect b="-13113"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6"/>
          <p:cNvSpPr txBox="1"/>
          <p:nvPr/>
        </p:nvSpPr>
        <p:spPr>
          <a:xfrm>
            <a:off x="755779" y="1455575"/>
            <a:ext cx="1211164" cy="657552"/>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94" name="Google Shape;294;p36"/>
          <p:cNvSpPr txBox="1"/>
          <p:nvPr/>
        </p:nvSpPr>
        <p:spPr>
          <a:xfrm>
            <a:off x="755779" y="2416628"/>
            <a:ext cx="3373231" cy="426592"/>
          </a:xfrm>
          <a:prstGeom prst="rect">
            <a:avLst/>
          </a:prstGeom>
          <a:blipFill rotWithShape="1">
            <a:blip r:embed="rId5">
              <a:alphaModFix/>
            </a:blip>
            <a:stretch>
              <a:fillRect b="-127137" l="0" r="-12838" t="-9428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295" name="Google Shape;295;p36"/>
          <p:cNvSpPr txBox="1"/>
          <p:nvPr/>
        </p:nvSpPr>
        <p:spPr>
          <a:xfrm>
            <a:off x="917681" y="3219061"/>
            <a:ext cx="887359" cy="609077"/>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pic>
        <p:nvPicPr>
          <p:cNvPr id="296" name="Google Shape;296;p36"/>
          <p:cNvPicPr preferRelativeResize="0"/>
          <p:nvPr/>
        </p:nvPicPr>
        <p:blipFill rotWithShape="1">
          <a:blip r:embed="rId7">
            <a:alphaModFix/>
          </a:blip>
          <a:srcRect b="0" l="0" r="0" t="0"/>
          <a:stretch/>
        </p:blipFill>
        <p:spPr>
          <a:xfrm>
            <a:off x="4262094" y="793101"/>
            <a:ext cx="7601795" cy="561702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p37"/>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02" name="Google Shape;302;p37"/>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A) La red de alimentación  </a:t>
            </a:r>
            <a:endParaRPr/>
          </a:p>
        </p:txBody>
      </p:sp>
      <p:sp>
        <p:nvSpPr>
          <p:cNvPr id="303" name="Google Shape;303;p37"/>
          <p:cNvSpPr txBox="1"/>
          <p:nvPr/>
        </p:nvSpPr>
        <p:spPr>
          <a:xfrm>
            <a:off x="233266" y="1968759"/>
            <a:ext cx="117285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La red de alimentación es una red compleja de generadores, transformadores, líneas de transmisión y distribución.</a:t>
            </a:r>
            <a:endParaRPr/>
          </a:p>
        </p:txBody>
      </p:sp>
      <p:sp>
        <p:nvSpPr>
          <p:cNvPr id="304" name="Google Shape;304;p37"/>
          <p:cNvSpPr txBox="1"/>
          <p:nvPr/>
        </p:nvSpPr>
        <p:spPr>
          <a:xfrm>
            <a:off x="233266" y="2570583"/>
            <a:ext cx="1145799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En un sistema típico, sus generadores no son afectados por un cortocircuito máximo en una planta industrial, sino un incremento pequeño de carga, y esta contribución de corriente tiende a permanecer constante. Por lo tanto el sistema es representado por un equivalente Thevenin de toda la red que se encuentra detrás, referida al punto de conexión, como se muestra en la imagen:</a:t>
            </a:r>
            <a:endParaRPr/>
          </a:p>
        </p:txBody>
      </p:sp>
      <p:pic>
        <p:nvPicPr>
          <p:cNvPr id="305" name="Google Shape;305;p37"/>
          <p:cNvPicPr preferRelativeResize="0"/>
          <p:nvPr/>
        </p:nvPicPr>
        <p:blipFill rotWithShape="1">
          <a:blip r:embed="rId4">
            <a:alphaModFix/>
          </a:blip>
          <a:srcRect b="0" l="0" r="0" t="0"/>
          <a:stretch/>
        </p:blipFill>
        <p:spPr>
          <a:xfrm>
            <a:off x="3404736" y="1722189"/>
            <a:ext cx="6103159" cy="4982896"/>
          </a:xfrm>
          <a:prstGeom prst="rect">
            <a:avLst/>
          </a:prstGeom>
          <a:noFill/>
          <a:ln>
            <a:noFill/>
          </a:ln>
        </p:spPr>
      </p:pic>
      <p:sp>
        <p:nvSpPr>
          <p:cNvPr id="306" name="Google Shape;306;p37"/>
          <p:cNvSpPr txBox="1"/>
          <p:nvPr/>
        </p:nvSpPr>
        <p:spPr>
          <a:xfrm>
            <a:off x="373225" y="4068146"/>
            <a:ext cx="1113142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Antes de ejecutar algún calculo, se deben de obtener los valores exactos presentes y futuros de corrientes de cortocircuito y la relación X/R o la impedancia de fuente R + jX, en el punto de conexión de la compañía.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8"/>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12" name="Google Shape;312;p38"/>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B) Generadores </a:t>
            </a:r>
            <a:endParaRPr/>
          </a:p>
        </p:txBody>
      </p:sp>
      <p:sp>
        <p:nvSpPr>
          <p:cNvPr id="313" name="Google Shape;313;p38"/>
          <p:cNvSpPr txBox="1"/>
          <p:nvPr/>
        </p:nvSpPr>
        <p:spPr>
          <a:xfrm>
            <a:off x="143069" y="1909684"/>
            <a:ext cx="11905861"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CO" sz="1800">
                <a:solidFill>
                  <a:schemeClr val="dk1"/>
                </a:solidFill>
                <a:latin typeface="Calibri"/>
                <a:ea typeface="Calibri"/>
                <a:cs typeface="Calibri"/>
                <a:sym typeface="Calibri"/>
              </a:rPr>
              <a:t>Los generadores eléctricos están accionadas por turbinas o primo-motores, de modo que cuando ocurre un cortocircuito en el circuito alimentador alimentado por el generador, este tiende a seguir produciendo voltaje, debido a que la excitación del campo se mantiene y el primotor continua accionando el generador a la velocidad normal. El voltaje generado produce una corriente de cortocircuito de gran magnitud que circula del generador al punto de cortocircuito. El valor de esta corriente, se encuentra limitada solo por la impedancias del generador y la del circuito del generador y el punto de la falla. </a:t>
            </a:r>
            <a:endParaRPr/>
          </a:p>
        </p:txBody>
      </p:sp>
      <p:pic>
        <p:nvPicPr>
          <p:cNvPr id="314" name="Google Shape;314;p38"/>
          <p:cNvPicPr preferRelativeResize="0"/>
          <p:nvPr/>
        </p:nvPicPr>
        <p:blipFill rotWithShape="1">
          <a:blip r:embed="rId4">
            <a:alphaModFix/>
          </a:blip>
          <a:srcRect b="0" l="0" r="0" t="0"/>
          <a:stretch/>
        </p:blipFill>
        <p:spPr>
          <a:xfrm>
            <a:off x="1302788" y="3746216"/>
            <a:ext cx="3558848" cy="2370025"/>
          </a:xfrm>
          <a:prstGeom prst="rect">
            <a:avLst/>
          </a:prstGeom>
          <a:noFill/>
          <a:ln>
            <a:noFill/>
          </a:ln>
        </p:spPr>
      </p:pic>
      <p:sp>
        <p:nvSpPr>
          <p:cNvPr id="315" name="Google Shape;315;p38"/>
          <p:cNvSpPr txBox="1"/>
          <p:nvPr/>
        </p:nvSpPr>
        <p:spPr>
          <a:xfrm>
            <a:off x="6089650" y="3607716"/>
            <a:ext cx="2314608" cy="276999"/>
          </a:xfrm>
          <a:prstGeom prst="rect">
            <a:avLst/>
          </a:prstGeom>
          <a:blipFill rotWithShape="1">
            <a:blip r:embed="rId5">
              <a:alphaModFix/>
            </a:blip>
            <a:stretch>
              <a:fillRect b="-35552" l="-2104" r="-3157" t="-22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16" name="Google Shape;316;p38"/>
          <p:cNvSpPr txBox="1"/>
          <p:nvPr/>
        </p:nvSpPr>
        <p:spPr>
          <a:xfrm>
            <a:off x="6652727" y="4105419"/>
            <a:ext cx="962123" cy="6001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CO" sz="1100">
                <a:solidFill>
                  <a:schemeClr val="dk1"/>
                </a:solidFill>
                <a:latin typeface="Calibri"/>
                <a:ea typeface="Calibri"/>
                <a:cs typeface="Calibri"/>
                <a:sym typeface="Calibri"/>
              </a:rPr>
              <a:t>Corriente </a:t>
            </a:r>
            <a:endParaRPr/>
          </a:p>
          <a:p>
            <a:pPr indent="0" lvl="0" marL="0" marR="0" rtl="0" algn="ctr">
              <a:spcBef>
                <a:spcPts val="0"/>
              </a:spcBef>
              <a:spcAft>
                <a:spcPts val="0"/>
              </a:spcAft>
              <a:buNone/>
            </a:pPr>
            <a:r>
              <a:rPr lang="es-CO" sz="1100">
                <a:solidFill>
                  <a:schemeClr val="dk1"/>
                </a:solidFill>
                <a:latin typeface="Calibri"/>
                <a:ea typeface="Calibri"/>
                <a:cs typeface="Calibri"/>
                <a:sym typeface="Calibri"/>
              </a:rPr>
              <a:t>Cortocircuito </a:t>
            </a:r>
            <a:endParaRPr/>
          </a:p>
          <a:p>
            <a:pPr indent="0" lvl="0" marL="0" marR="0" rtl="0" algn="ctr">
              <a:spcBef>
                <a:spcPts val="0"/>
              </a:spcBef>
              <a:spcAft>
                <a:spcPts val="0"/>
              </a:spcAft>
              <a:buNone/>
            </a:pPr>
            <a:r>
              <a:rPr lang="es-CO" sz="1100">
                <a:solidFill>
                  <a:schemeClr val="dk1"/>
                </a:solidFill>
                <a:latin typeface="Calibri"/>
                <a:ea typeface="Calibri"/>
                <a:cs typeface="Calibri"/>
                <a:sym typeface="Calibri"/>
              </a:rPr>
              <a:t>simétrica</a:t>
            </a:r>
            <a:endParaRPr/>
          </a:p>
        </p:txBody>
      </p:sp>
      <p:sp>
        <p:nvSpPr>
          <p:cNvPr id="317" name="Google Shape;317;p38"/>
          <p:cNvSpPr txBox="1"/>
          <p:nvPr/>
        </p:nvSpPr>
        <p:spPr>
          <a:xfrm>
            <a:off x="7756849" y="4105419"/>
            <a:ext cx="962123" cy="6001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CO" sz="1100">
                <a:solidFill>
                  <a:schemeClr val="dk1"/>
                </a:solidFill>
                <a:latin typeface="Calibri"/>
                <a:ea typeface="Calibri"/>
                <a:cs typeface="Calibri"/>
                <a:sym typeface="Calibri"/>
              </a:rPr>
              <a:t>Corriente </a:t>
            </a:r>
            <a:endParaRPr/>
          </a:p>
          <a:p>
            <a:pPr indent="0" lvl="0" marL="0" marR="0" rtl="0" algn="ctr">
              <a:spcBef>
                <a:spcPts val="0"/>
              </a:spcBef>
              <a:spcAft>
                <a:spcPts val="0"/>
              </a:spcAft>
              <a:buNone/>
            </a:pPr>
            <a:r>
              <a:rPr lang="es-CO" sz="1100">
                <a:solidFill>
                  <a:schemeClr val="dk1"/>
                </a:solidFill>
                <a:latin typeface="Calibri"/>
                <a:ea typeface="Calibri"/>
                <a:cs typeface="Calibri"/>
                <a:sym typeface="Calibri"/>
              </a:rPr>
              <a:t>Cortocircuito </a:t>
            </a:r>
            <a:endParaRPr/>
          </a:p>
          <a:p>
            <a:pPr indent="0" lvl="0" marL="0" marR="0" rtl="0" algn="ctr">
              <a:spcBef>
                <a:spcPts val="0"/>
              </a:spcBef>
              <a:spcAft>
                <a:spcPts val="0"/>
              </a:spcAft>
              <a:buNone/>
            </a:pPr>
            <a:r>
              <a:rPr lang="es-CO" sz="1100">
                <a:solidFill>
                  <a:schemeClr val="dk1"/>
                </a:solidFill>
                <a:latin typeface="Calibri"/>
                <a:ea typeface="Calibri"/>
                <a:cs typeface="Calibri"/>
                <a:sym typeface="Calibri"/>
              </a:rPr>
              <a:t>continua</a:t>
            </a:r>
            <a:endParaRPr/>
          </a:p>
        </p:txBody>
      </p:sp>
      <p:cxnSp>
        <p:nvCxnSpPr>
          <p:cNvPr id="318" name="Google Shape;318;p38"/>
          <p:cNvCxnSpPr>
            <a:stCxn id="315" idx="2"/>
            <a:endCxn id="316" idx="0"/>
          </p:cNvCxnSpPr>
          <p:nvPr/>
        </p:nvCxnSpPr>
        <p:spPr>
          <a:xfrm flipH="1">
            <a:off x="7133854" y="3884715"/>
            <a:ext cx="113100" cy="220800"/>
          </a:xfrm>
          <a:prstGeom prst="straightConnector1">
            <a:avLst/>
          </a:prstGeom>
          <a:noFill/>
          <a:ln cap="flat" cmpd="sng" w="9525">
            <a:solidFill>
              <a:schemeClr val="accent1"/>
            </a:solidFill>
            <a:prstDash val="solid"/>
            <a:miter lim="800000"/>
            <a:headEnd len="sm" w="sm" type="none"/>
            <a:tailEnd len="med" w="med" type="triangle"/>
          </a:ln>
        </p:spPr>
      </p:cxnSp>
      <p:cxnSp>
        <p:nvCxnSpPr>
          <p:cNvPr id="319" name="Google Shape;319;p38"/>
          <p:cNvCxnSpPr>
            <a:endCxn id="317" idx="0"/>
          </p:cNvCxnSpPr>
          <p:nvPr/>
        </p:nvCxnSpPr>
        <p:spPr>
          <a:xfrm>
            <a:off x="7931011" y="3884619"/>
            <a:ext cx="306900" cy="220800"/>
          </a:xfrm>
          <a:prstGeom prst="straightConnector1">
            <a:avLst/>
          </a:prstGeom>
          <a:noFill/>
          <a:ln cap="flat" cmpd="sng" w="9525">
            <a:solidFill>
              <a:schemeClr val="accent1"/>
            </a:solidFill>
            <a:prstDash val="solid"/>
            <a:miter lim="800000"/>
            <a:headEnd len="sm" w="sm" type="none"/>
            <a:tailEnd len="med" w="med" type="triangle"/>
          </a:ln>
        </p:spPr>
      </p:cxnSp>
      <p:sp>
        <p:nvSpPr>
          <p:cNvPr id="320" name="Google Shape;320;p38"/>
          <p:cNvSpPr txBox="1"/>
          <p:nvPr/>
        </p:nvSpPr>
        <p:spPr>
          <a:xfrm>
            <a:off x="5309118" y="4931228"/>
            <a:ext cx="5925533" cy="714683"/>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21" name="Google Shape;321;p38"/>
          <p:cNvSpPr txBox="1"/>
          <p:nvPr/>
        </p:nvSpPr>
        <p:spPr>
          <a:xfrm>
            <a:off x="5844831" y="5931575"/>
            <a:ext cx="14855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Subtransiente</a:t>
            </a:r>
            <a:endParaRPr sz="1800">
              <a:solidFill>
                <a:schemeClr val="dk1"/>
              </a:solidFill>
              <a:latin typeface="Calibri"/>
              <a:ea typeface="Calibri"/>
              <a:cs typeface="Calibri"/>
              <a:sym typeface="Calibri"/>
            </a:endParaRPr>
          </a:p>
        </p:txBody>
      </p:sp>
      <p:sp>
        <p:nvSpPr>
          <p:cNvPr id="322" name="Google Shape;322;p38"/>
          <p:cNvSpPr txBox="1"/>
          <p:nvPr/>
        </p:nvSpPr>
        <p:spPr>
          <a:xfrm>
            <a:off x="7433298" y="5943649"/>
            <a:ext cx="11580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Transiente</a:t>
            </a:r>
            <a:endParaRPr sz="1800">
              <a:solidFill>
                <a:schemeClr val="dk1"/>
              </a:solidFill>
              <a:latin typeface="Calibri"/>
              <a:ea typeface="Calibri"/>
              <a:cs typeface="Calibri"/>
              <a:sym typeface="Calibri"/>
            </a:endParaRPr>
          </a:p>
        </p:txBody>
      </p:sp>
      <p:sp>
        <p:nvSpPr>
          <p:cNvPr id="323" name="Google Shape;323;p38"/>
          <p:cNvSpPr txBox="1"/>
          <p:nvPr/>
        </p:nvSpPr>
        <p:spPr>
          <a:xfrm>
            <a:off x="8787084" y="5943649"/>
            <a:ext cx="13360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Permanente</a:t>
            </a:r>
            <a:endParaRPr/>
          </a:p>
        </p:txBody>
      </p:sp>
      <p:cxnSp>
        <p:nvCxnSpPr>
          <p:cNvPr id="324" name="Google Shape;324;p38"/>
          <p:cNvCxnSpPr/>
          <p:nvPr/>
        </p:nvCxnSpPr>
        <p:spPr>
          <a:xfrm flipH="1">
            <a:off x="6885992" y="5458408"/>
            <a:ext cx="177281" cy="485241"/>
          </a:xfrm>
          <a:prstGeom prst="straightConnector1">
            <a:avLst/>
          </a:prstGeom>
          <a:noFill/>
          <a:ln cap="flat" cmpd="sng" w="9525">
            <a:solidFill>
              <a:schemeClr val="accent1"/>
            </a:solidFill>
            <a:prstDash val="solid"/>
            <a:miter lim="800000"/>
            <a:headEnd len="sm" w="sm" type="none"/>
            <a:tailEnd len="med" w="med" type="triangle"/>
          </a:ln>
        </p:spPr>
      </p:cxnSp>
      <p:cxnSp>
        <p:nvCxnSpPr>
          <p:cNvPr id="325" name="Google Shape;325;p38"/>
          <p:cNvCxnSpPr>
            <a:endCxn id="322" idx="0"/>
          </p:cNvCxnSpPr>
          <p:nvPr/>
        </p:nvCxnSpPr>
        <p:spPr>
          <a:xfrm>
            <a:off x="8012335" y="5458549"/>
            <a:ext cx="0" cy="485100"/>
          </a:xfrm>
          <a:prstGeom prst="straightConnector1">
            <a:avLst/>
          </a:prstGeom>
          <a:noFill/>
          <a:ln cap="flat" cmpd="sng" w="9525">
            <a:solidFill>
              <a:schemeClr val="accent1"/>
            </a:solidFill>
            <a:prstDash val="solid"/>
            <a:miter lim="800000"/>
            <a:headEnd len="sm" w="sm" type="none"/>
            <a:tailEnd len="med" w="med" type="triangle"/>
          </a:ln>
        </p:spPr>
      </p:cxnSp>
      <p:cxnSp>
        <p:nvCxnSpPr>
          <p:cNvPr id="326" name="Google Shape;326;p38"/>
          <p:cNvCxnSpPr/>
          <p:nvPr/>
        </p:nvCxnSpPr>
        <p:spPr>
          <a:xfrm>
            <a:off x="8976049" y="5458408"/>
            <a:ext cx="373224" cy="578498"/>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39"/>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32" name="Google Shape;332;p39"/>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B) Generadores </a:t>
            </a:r>
            <a:endParaRPr/>
          </a:p>
        </p:txBody>
      </p:sp>
      <p:sp>
        <p:nvSpPr>
          <p:cNvPr id="333" name="Google Shape;333;p39"/>
          <p:cNvSpPr txBox="1"/>
          <p:nvPr/>
        </p:nvSpPr>
        <p:spPr>
          <a:xfrm>
            <a:off x="139960" y="2192692"/>
            <a:ext cx="11924522" cy="646331"/>
          </a:xfrm>
          <a:prstGeom prst="rect">
            <a:avLst/>
          </a:prstGeom>
          <a:blipFill rotWithShape="1">
            <a:blip r:embed="rId4">
              <a:alphaModFix/>
            </a:blip>
            <a:stretch>
              <a:fillRect b="-14150" l="-459" r="-509" t="-56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34" name="Google Shape;334;p39"/>
          <p:cNvSpPr txBox="1"/>
          <p:nvPr/>
        </p:nvSpPr>
        <p:spPr>
          <a:xfrm>
            <a:off x="139960" y="3105834"/>
            <a:ext cx="11924522" cy="923330"/>
          </a:xfrm>
          <a:prstGeom prst="rect">
            <a:avLst/>
          </a:prstGeom>
          <a:blipFill rotWithShape="1">
            <a:blip r:embed="rId5">
              <a:alphaModFix/>
            </a:blip>
            <a:stretch>
              <a:fillRect b="-9210" l="-459" r="0" t="-32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35" name="Google Shape;335;p39"/>
          <p:cNvSpPr txBox="1"/>
          <p:nvPr/>
        </p:nvSpPr>
        <p:spPr>
          <a:xfrm>
            <a:off x="205274" y="4346521"/>
            <a:ext cx="11924522" cy="1200329"/>
          </a:xfrm>
          <a:prstGeom prst="rect">
            <a:avLst/>
          </a:prstGeom>
          <a:blipFill rotWithShape="1">
            <a:blip r:embed="rId6">
              <a:alphaModFix/>
            </a:blip>
            <a:stretch>
              <a:fillRect b="-7105" l="-458" r="-306" t="-253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40"/>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41" name="Google Shape;341;p40"/>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B) Generadores </a:t>
            </a:r>
            <a:endParaRPr/>
          </a:p>
        </p:txBody>
      </p:sp>
      <p:pic>
        <p:nvPicPr>
          <p:cNvPr id="342" name="Google Shape;342;p40"/>
          <p:cNvPicPr preferRelativeResize="0"/>
          <p:nvPr/>
        </p:nvPicPr>
        <p:blipFill rotWithShape="1">
          <a:blip r:embed="rId4">
            <a:alphaModFix/>
          </a:blip>
          <a:srcRect b="0" l="0" r="0" t="0"/>
          <a:stretch/>
        </p:blipFill>
        <p:spPr>
          <a:xfrm rot="-5400000">
            <a:off x="4000233" y="-958619"/>
            <a:ext cx="4644011" cy="1047004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41"/>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48" name="Google Shape;348;p41"/>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B) Generadores </a:t>
            </a:r>
            <a:endParaRPr/>
          </a:p>
        </p:txBody>
      </p:sp>
      <p:sp>
        <p:nvSpPr>
          <p:cNvPr id="349" name="Google Shape;349;p41"/>
          <p:cNvSpPr txBox="1"/>
          <p:nvPr/>
        </p:nvSpPr>
        <p:spPr>
          <a:xfrm>
            <a:off x="223935" y="2146527"/>
            <a:ext cx="115886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Un generador de 15 MVA a 13.8 KV tiene un valor de reactancia subtransitoria de 0,20 pu y transitoria de 0,30 pu, referida a su propia base</a:t>
            </a:r>
            <a:endParaRPr/>
          </a:p>
        </p:txBody>
      </p:sp>
      <p:sp>
        <p:nvSpPr>
          <p:cNvPr id="350" name="Google Shape;350;p41"/>
          <p:cNvSpPr txBox="1"/>
          <p:nvPr/>
        </p:nvSpPr>
        <p:spPr>
          <a:xfrm>
            <a:off x="373225" y="3312367"/>
            <a:ext cx="5433539" cy="659540"/>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51" name="Google Shape;351;p41"/>
          <p:cNvSpPr txBox="1"/>
          <p:nvPr/>
        </p:nvSpPr>
        <p:spPr>
          <a:xfrm>
            <a:off x="373225" y="4491416"/>
            <a:ext cx="5509392" cy="659540"/>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52" name="Google Shape;352;p41"/>
          <p:cNvSpPr txBox="1"/>
          <p:nvPr/>
        </p:nvSpPr>
        <p:spPr>
          <a:xfrm>
            <a:off x="606490" y="5355771"/>
            <a:ext cx="59956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Los valores en amperes se tienen a partir de la corriente base:</a:t>
            </a:r>
            <a:endParaRPr/>
          </a:p>
        </p:txBody>
      </p:sp>
      <p:sp>
        <p:nvSpPr>
          <p:cNvPr id="353" name="Google Shape;353;p41"/>
          <p:cNvSpPr txBox="1"/>
          <p:nvPr/>
        </p:nvSpPr>
        <p:spPr>
          <a:xfrm>
            <a:off x="7081934" y="2910986"/>
            <a:ext cx="2856295" cy="711926"/>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54" name="Google Shape;354;p41"/>
          <p:cNvSpPr txBox="1"/>
          <p:nvPr/>
        </p:nvSpPr>
        <p:spPr>
          <a:xfrm>
            <a:off x="7081934" y="3853543"/>
            <a:ext cx="3082382" cy="369332"/>
          </a:xfrm>
          <a:prstGeom prst="rect">
            <a:avLst/>
          </a:pr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
        <p:nvSpPr>
          <p:cNvPr id="355" name="Google Shape;355;p41"/>
          <p:cNvSpPr txBox="1"/>
          <p:nvPr/>
        </p:nvSpPr>
        <p:spPr>
          <a:xfrm>
            <a:off x="7081934" y="4451854"/>
            <a:ext cx="3013454" cy="369332"/>
          </a:xfrm>
          <a:prstGeom prst="rect">
            <a:avLst/>
          </a:pr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O"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9" name="Shape 359"/>
        <p:cNvGrpSpPr/>
        <p:nvPr/>
      </p:nvGrpSpPr>
      <p:grpSpPr>
        <a:xfrm>
          <a:off x="0" y="0"/>
          <a:ext cx="0" cy="0"/>
          <a:chOff x="0" y="0"/>
          <a:chExt cx="0" cy="0"/>
        </a:xfrm>
      </p:grpSpPr>
      <p:sp>
        <p:nvSpPr>
          <p:cNvPr id="360" name="Google Shape;360;p42"/>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61" name="Google Shape;361;p42"/>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C) Motores síncronos  </a:t>
            </a:r>
            <a:endParaRPr/>
          </a:p>
        </p:txBody>
      </p:sp>
      <p:sp>
        <p:nvSpPr>
          <p:cNvPr id="362" name="Google Shape;362;p42"/>
          <p:cNvSpPr txBox="1"/>
          <p:nvPr/>
        </p:nvSpPr>
        <p:spPr>
          <a:xfrm>
            <a:off x="156408" y="2017335"/>
            <a:ext cx="7196499"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Estos motores requieren de una alimentación AC en el estator y CD en el rotor. Cuando ocurre un cortocircuito en el sistema de AC, este disminuye, sin embargo debido a la inercia rotor y a la carga que alimenta, continua girando, con el campo magnético formado por la Idc se comporta en unos instantes como un generador. Estos motores contribuyen a la falla por unos cuantos ciclos, hasta que se detenga en motor.</a:t>
            </a:r>
            <a:endParaRPr/>
          </a:p>
        </p:txBody>
      </p:sp>
      <p:pic>
        <p:nvPicPr>
          <p:cNvPr id="363" name="Google Shape;363;p42"/>
          <p:cNvPicPr preferRelativeResize="0"/>
          <p:nvPr/>
        </p:nvPicPr>
        <p:blipFill rotWithShape="1">
          <a:blip r:embed="rId4">
            <a:alphaModFix/>
          </a:blip>
          <a:srcRect b="0" l="0" r="0" t="0"/>
          <a:stretch/>
        </p:blipFill>
        <p:spPr>
          <a:xfrm>
            <a:off x="7281194" y="1771191"/>
            <a:ext cx="4331116" cy="400094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7" name="Shape 367"/>
        <p:cNvGrpSpPr/>
        <p:nvPr/>
      </p:nvGrpSpPr>
      <p:grpSpPr>
        <a:xfrm>
          <a:off x="0" y="0"/>
          <a:ext cx="0" cy="0"/>
          <a:chOff x="0" y="0"/>
          <a:chExt cx="0" cy="0"/>
        </a:xfrm>
      </p:grpSpPr>
      <p:sp>
        <p:nvSpPr>
          <p:cNvPr id="368" name="Google Shape;368;p43"/>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69" name="Google Shape;369;p43"/>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D) Motores de inducción   </a:t>
            </a:r>
            <a:endParaRPr/>
          </a:p>
        </p:txBody>
      </p:sp>
      <p:pic>
        <p:nvPicPr>
          <p:cNvPr id="370" name="Google Shape;370;p43"/>
          <p:cNvPicPr preferRelativeResize="0"/>
          <p:nvPr/>
        </p:nvPicPr>
        <p:blipFill rotWithShape="1">
          <a:blip r:embed="rId4">
            <a:alphaModFix/>
          </a:blip>
          <a:srcRect b="0" l="0" r="0" t="0"/>
          <a:stretch/>
        </p:blipFill>
        <p:spPr>
          <a:xfrm>
            <a:off x="8063596" y="2301142"/>
            <a:ext cx="3764606" cy="2255716"/>
          </a:xfrm>
          <a:prstGeom prst="rect">
            <a:avLst/>
          </a:prstGeom>
          <a:noFill/>
          <a:ln>
            <a:noFill/>
          </a:ln>
        </p:spPr>
      </p:pic>
      <p:sp>
        <p:nvSpPr>
          <p:cNvPr id="371" name="Google Shape;371;p43"/>
          <p:cNvSpPr txBox="1"/>
          <p:nvPr/>
        </p:nvSpPr>
        <p:spPr>
          <a:xfrm>
            <a:off x="253121" y="1879202"/>
            <a:ext cx="7607431"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Motor “Jaula de ardilla” aporta corriente de falla al sistema por la inercia del motor en presencia del flujo magnético, producido por inducción del estator. Ya que el flujo decae, por la perdida de fuente de voltaje provocada por la falla en las terminales del motor, la contribución de un motor de inducción se reduce de forma exponencial rápida y desaparece aprox. 3-4 ciclos. Como consecuencia a los motores de inducción se les asigna únicamente un valor de reactancia subtransitoria X’’d, este valor es casi igual a la reactancia de rotor bloqueado.</a:t>
            </a:r>
            <a:endParaRPr/>
          </a:p>
        </p:txBody>
      </p:sp>
      <p:sp>
        <p:nvSpPr>
          <p:cNvPr id="372" name="Google Shape;372;p43"/>
          <p:cNvSpPr txBox="1"/>
          <p:nvPr/>
        </p:nvSpPr>
        <p:spPr>
          <a:xfrm>
            <a:off x="363798" y="4349469"/>
            <a:ext cx="727191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Por lo tanto, los motores de inducción son los elementos que menor contribución tienen en corrientes de falla, por lo que se pueden hacer algunas simplificaciones en los cálculos:</a:t>
            </a:r>
            <a:endParaRPr/>
          </a:p>
        </p:txBody>
      </p:sp>
      <p:sp>
        <p:nvSpPr>
          <p:cNvPr id="373" name="Google Shape;373;p43"/>
          <p:cNvSpPr txBox="1"/>
          <p:nvPr/>
        </p:nvSpPr>
        <p:spPr>
          <a:xfrm>
            <a:off x="373225" y="5330013"/>
            <a:ext cx="86820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Motores de mas de 500 HP se representan como fuentes individuales, haciendo HP = 1KVA</a:t>
            </a:r>
            <a:endParaRPr/>
          </a:p>
        </p:txBody>
      </p:sp>
      <p:sp>
        <p:nvSpPr>
          <p:cNvPr id="374" name="Google Shape;374;p43"/>
          <p:cNvSpPr txBox="1"/>
          <p:nvPr/>
        </p:nvSpPr>
        <p:spPr>
          <a:xfrm>
            <a:off x="373225" y="5920033"/>
            <a:ext cx="115886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Motores menores de 500 HP se considera que: HP = 1KVA pero se agrupan todos los motores conectados a una misma barra, como si fuera un motor equivalente, siendo la suma total de cada uno de ellos.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8" name="Shape 378"/>
        <p:cNvGrpSpPr/>
        <p:nvPr/>
      </p:nvGrpSpPr>
      <p:grpSpPr>
        <a:xfrm>
          <a:off x="0" y="0"/>
          <a:ext cx="0" cy="0"/>
          <a:chOff x="0" y="0"/>
          <a:chExt cx="0" cy="0"/>
        </a:xfrm>
      </p:grpSpPr>
      <p:sp>
        <p:nvSpPr>
          <p:cNvPr id="379" name="Google Shape;379;p4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44"/>
          <p:cNvSpPr/>
          <p:nvPr>
            <p:ph type="title"/>
          </p:nvPr>
        </p:nvSpPr>
        <p:spPr>
          <a:xfrm>
            <a:off x="638881" y="457200"/>
            <a:ext cx="10909640" cy="1368614"/>
          </a:xfrm>
          <a:prstGeom prst="ellipse">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100"/>
              <a:buFont typeface="Calibri"/>
              <a:buNone/>
            </a:pPr>
            <a:r>
              <a:rPr b="1" lang="es-CO" sz="6100">
                <a:solidFill>
                  <a:schemeClr val="dk1"/>
                </a:solidFill>
                <a:latin typeface="Calibri"/>
                <a:ea typeface="Calibri"/>
                <a:cs typeface="Calibri"/>
                <a:sym typeface="Calibri"/>
              </a:rPr>
              <a:t>Fuentes de cortocircuito</a:t>
            </a:r>
            <a:endParaRPr/>
          </a:p>
        </p:txBody>
      </p:sp>
      <p:sp>
        <p:nvSpPr>
          <p:cNvPr id="381" name="Google Shape;381;p44"/>
          <p:cNvSpPr/>
          <p:nvPr/>
        </p:nvSpPr>
        <p:spPr>
          <a:xfrm>
            <a:off x="4450080" y="1850683"/>
            <a:ext cx="3291840" cy="18288"/>
          </a:xfrm>
          <a:custGeom>
            <a:rect b="b" l="l" r="r" t="t"/>
            <a:pathLst>
              <a:path extrusionOk="0" fill="none" h="18288" w="329184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extrusionOk="0" h="18288" w="329184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82" name="Google Shape;382;p44"/>
          <p:cNvPicPr preferRelativeResize="0"/>
          <p:nvPr/>
        </p:nvPicPr>
        <p:blipFill rotWithShape="1">
          <a:blip r:embed="rId3">
            <a:alphaModFix/>
          </a:blip>
          <a:srcRect b="0" l="0" r="0" t="0"/>
          <a:stretch/>
        </p:blipFill>
        <p:spPr>
          <a:xfrm rot="5400000">
            <a:off x="1450919" y="1553492"/>
            <a:ext cx="4145001" cy="5933661"/>
          </a:xfrm>
          <a:prstGeom prst="rect">
            <a:avLst/>
          </a:prstGeom>
          <a:noFill/>
          <a:ln>
            <a:noFill/>
          </a:ln>
        </p:spPr>
      </p:pic>
      <p:pic>
        <p:nvPicPr>
          <p:cNvPr id="383" name="Google Shape;383;p44"/>
          <p:cNvPicPr preferRelativeResize="0"/>
          <p:nvPr/>
        </p:nvPicPr>
        <p:blipFill rotWithShape="1">
          <a:blip r:embed="rId4">
            <a:alphaModFix/>
          </a:blip>
          <a:srcRect b="0" l="0" r="0" t="0"/>
          <a:stretch/>
        </p:blipFill>
        <p:spPr>
          <a:xfrm rot="5400000">
            <a:off x="7083656" y="2683801"/>
            <a:ext cx="4140081" cy="367796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7" name="Shape 387"/>
        <p:cNvGrpSpPr/>
        <p:nvPr/>
      </p:nvGrpSpPr>
      <p:grpSpPr>
        <a:xfrm>
          <a:off x="0" y="0"/>
          <a:ext cx="0" cy="0"/>
          <a:chOff x="0" y="0"/>
          <a:chExt cx="0" cy="0"/>
        </a:xfrm>
      </p:grpSpPr>
      <p:sp>
        <p:nvSpPr>
          <p:cNvPr id="388" name="Google Shape;388;p45"/>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Reactancia en maquinas rotatorias</a:t>
            </a:r>
            <a:endParaRPr/>
          </a:p>
        </p:txBody>
      </p:sp>
      <p:sp>
        <p:nvSpPr>
          <p:cNvPr id="389" name="Google Shape;389;p45"/>
          <p:cNvSpPr txBox="1"/>
          <p:nvPr/>
        </p:nvSpPr>
        <p:spPr>
          <a:xfrm>
            <a:off x="289249" y="1567542"/>
            <a:ext cx="1164460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La impedancia de maquinas rotatorias no son tan simples como la de los transformadores o de los cables, ya que es un valor complejo y variable en el tiempo.</a:t>
            </a:r>
            <a:endParaRPr/>
          </a:p>
        </p:txBody>
      </p:sp>
      <p:sp>
        <p:nvSpPr>
          <p:cNvPr id="390" name="Google Shape;390;p45"/>
          <p:cNvSpPr txBox="1"/>
          <p:nvPr/>
        </p:nvSpPr>
        <p:spPr>
          <a:xfrm>
            <a:off x="289249" y="2325922"/>
            <a:ext cx="1164460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Con el propósito de simplificar, se consideran tres valores de reactancias para generadores y motores en el calculo de cortocircuito, Estos valores se conocen como: La reactancia subtransitoria (X’’d), la reactancia transitoria (X’d) y la reactancia síncrona (Xs).</a:t>
            </a:r>
            <a:endParaRPr/>
          </a:p>
        </p:txBody>
      </p:sp>
      <p:sp>
        <p:nvSpPr>
          <p:cNvPr id="391" name="Google Shape;391;p45"/>
          <p:cNvSpPr txBox="1"/>
          <p:nvPr/>
        </p:nvSpPr>
        <p:spPr>
          <a:xfrm>
            <a:off x="289249" y="3573624"/>
            <a:ext cx="117845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a) </a:t>
            </a:r>
            <a:r>
              <a:rPr b="1" lang="es-CO" sz="1800">
                <a:solidFill>
                  <a:schemeClr val="dk1"/>
                </a:solidFill>
                <a:latin typeface="Calibri"/>
                <a:ea typeface="Calibri"/>
                <a:cs typeface="Calibri"/>
                <a:sym typeface="Calibri"/>
              </a:rPr>
              <a:t>Reactancia subtransitoria (X’’d) </a:t>
            </a:r>
            <a:r>
              <a:rPr lang="es-CO" sz="1800">
                <a:solidFill>
                  <a:schemeClr val="dk1"/>
                </a:solidFill>
                <a:latin typeface="Calibri"/>
                <a:ea typeface="Calibri"/>
                <a:cs typeface="Calibri"/>
                <a:sym typeface="Calibri"/>
              </a:rPr>
              <a:t>: Es la reactancia aparente del devanado del estator en el instante que ocurre el cortocircuito y determina el valor de la corriente que circula durante los primeros pocos ciclos después de la falla. </a:t>
            </a:r>
            <a:endParaRPr/>
          </a:p>
        </p:txBody>
      </p:sp>
      <p:sp>
        <p:nvSpPr>
          <p:cNvPr id="392" name="Google Shape;392;p45"/>
          <p:cNvSpPr txBox="1"/>
          <p:nvPr/>
        </p:nvSpPr>
        <p:spPr>
          <a:xfrm>
            <a:off x="289249" y="4388498"/>
            <a:ext cx="1178456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b) </a:t>
            </a:r>
            <a:r>
              <a:rPr b="1" lang="es-CO" sz="1800">
                <a:solidFill>
                  <a:schemeClr val="dk1"/>
                </a:solidFill>
                <a:latin typeface="Calibri"/>
                <a:ea typeface="Calibri"/>
                <a:cs typeface="Calibri"/>
                <a:sym typeface="Calibri"/>
              </a:rPr>
              <a:t>Reactancia transitoria (X’d) </a:t>
            </a:r>
            <a:r>
              <a:rPr lang="es-CO" sz="1800">
                <a:solidFill>
                  <a:schemeClr val="dk1"/>
                </a:solidFill>
                <a:latin typeface="Calibri"/>
                <a:ea typeface="Calibri"/>
                <a:cs typeface="Calibri"/>
                <a:sym typeface="Calibri"/>
              </a:rPr>
              <a:t>: Esta reactancia determina la corriente que sigue al periodo cuando la reactancia subtransitoria decae. La reactancia transitoria es efectiva despues de uno y medio ciclos, esto depende del diseño de la maquina.</a:t>
            </a:r>
            <a:endParaRPr/>
          </a:p>
        </p:txBody>
      </p:sp>
      <p:sp>
        <p:nvSpPr>
          <p:cNvPr id="393" name="Google Shape;393;p45"/>
          <p:cNvSpPr txBox="1"/>
          <p:nvPr/>
        </p:nvSpPr>
        <p:spPr>
          <a:xfrm>
            <a:off x="289248" y="5455681"/>
            <a:ext cx="117845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800">
                <a:solidFill>
                  <a:schemeClr val="dk1"/>
                </a:solidFill>
                <a:latin typeface="Calibri"/>
                <a:ea typeface="Calibri"/>
                <a:cs typeface="Calibri"/>
                <a:sym typeface="Calibri"/>
              </a:rPr>
              <a:t>c) </a:t>
            </a:r>
            <a:r>
              <a:rPr b="1" lang="es-CO" sz="1800">
                <a:solidFill>
                  <a:schemeClr val="dk1"/>
                </a:solidFill>
                <a:latin typeface="Calibri"/>
                <a:ea typeface="Calibri"/>
                <a:cs typeface="Calibri"/>
                <a:sym typeface="Calibri"/>
              </a:rPr>
              <a:t>Reactancia sincrona (Xs) </a:t>
            </a:r>
            <a:r>
              <a:rPr lang="es-CO" sz="1800">
                <a:solidFill>
                  <a:schemeClr val="dk1"/>
                </a:solidFill>
                <a:latin typeface="Calibri"/>
                <a:ea typeface="Calibri"/>
                <a:cs typeface="Calibri"/>
                <a:sym typeface="Calibri"/>
              </a:rPr>
              <a:t>: Esta reactancia determina la corriente que circula cuando llega al estado permanente. Normalmente no se usa en estudios de cortocircuito.</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7" name="Shape 397"/>
        <p:cNvGrpSpPr/>
        <p:nvPr/>
      </p:nvGrpSpPr>
      <p:grpSpPr>
        <a:xfrm>
          <a:off x="0" y="0"/>
          <a:ext cx="0" cy="0"/>
          <a:chOff x="0" y="0"/>
          <a:chExt cx="0" cy="0"/>
        </a:xfrm>
      </p:grpSpPr>
      <p:sp>
        <p:nvSpPr>
          <p:cNvPr id="398" name="Google Shape;398;p46"/>
          <p:cNvSpPr txBox="1"/>
          <p:nvPr>
            <p:ph type="title"/>
          </p:nvPr>
        </p:nvSpPr>
        <p:spPr>
          <a:xfrm>
            <a:off x="831850" y="0"/>
            <a:ext cx="10515600" cy="145549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444444"/>
              </a:buClr>
              <a:buSzPts val="4000"/>
              <a:buFont typeface="Calibri"/>
              <a:buNone/>
            </a:pPr>
            <a:r>
              <a:rPr b="1" lang="es-CO" sz="4000"/>
              <a:t>Fuentes de cortocircuito</a:t>
            </a:r>
            <a:endParaRPr/>
          </a:p>
        </p:txBody>
      </p:sp>
      <p:sp>
        <p:nvSpPr>
          <p:cNvPr id="399" name="Google Shape;399;p46"/>
          <p:cNvSpPr txBox="1"/>
          <p:nvPr/>
        </p:nvSpPr>
        <p:spPr>
          <a:xfrm>
            <a:off x="373225" y="1455493"/>
            <a:ext cx="11588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1800">
                <a:solidFill>
                  <a:schemeClr val="dk1"/>
                </a:solidFill>
                <a:latin typeface="Calibri"/>
                <a:ea typeface="Calibri"/>
                <a:cs typeface="Calibri"/>
                <a:sym typeface="Calibri"/>
              </a:rPr>
              <a:t>A) Generadores </a:t>
            </a:r>
            <a:endParaRPr/>
          </a:p>
        </p:txBody>
      </p:sp>
      <p:pic>
        <p:nvPicPr>
          <p:cNvPr id="400" name="Google Shape;400;p46"/>
          <p:cNvPicPr preferRelativeResize="0"/>
          <p:nvPr/>
        </p:nvPicPr>
        <p:blipFill rotWithShape="1">
          <a:blip r:embed="rId4">
            <a:alphaModFix/>
          </a:blip>
          <a:srcRect b="0" l="0" r="0" t="0"/>
          <a:stretch/>
        </p:blipFill>
        <p:spPr>
          <a:xfrm rot="-5400000">
            <a:off x="3816801" y="-1532880"/>
            <a:ext cx="4701467" cy="1158862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p47"/>
          <p:cNvSpPr txBox="1"/>
          <p:nvPr/>
        </p:nvSpPr>
        <p:spPr>
          <a:xfrm>
            <a:off x="2901865" y="4343400"/>
            <a:ext cx="576262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CO" sz="2800">
                <a:solidFill>
                  <a:schemeClr val="lt1"/>
                </a:solidFill>
                <a:latin typeface="Calibri"/>
                <a:ea typeface="Calibri"/>
                <a:cs typeface="Calibri"/>
                <a:sym typeface="Calibri"/>
              </a:rPr>
              <a:t>Dependencia de electrica</a:t>
            </a:r>
            <a:endParaRPr sz="2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